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3"/>
  </p:notesMasterIdLst>
  <p:sldIdLst>
    <p:sldId id="261" r:id="rId2"/>
    <p:sldId id="283" r:id="rId3"/>
    <p:sldId id="262" r:id="rId4"/>
    <p:sldId id="268" r:id="rId5"/>
    <p:sldId id="267" r:id="rId6"/>
    <p:sldId id="270" r:id="rId7"/>
    <p:sldId id="271" r:id="rId8"/>
    <p:sldId id="269" r:id="rId9"/>
    <p:sldId id="284" r:id="rId10"/>
    <p:sldId id="266" r:id="rId11"/>
    <p:sldId id="272" r:id="rId12"/>
    <p:sldId id="273" r:id="rId13"/>
    <p:sldId id="281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5" r:id="rId22"/>
    <p:sldId id="301" r:id="rId23"/>
    <p:sldId id="302" r:id="rId24"/>
    <p:sldId id="303" r:id="rId25"/>
    <p:sldId id="304" r:id="rId26"/>
    <p:sldId id="298" r:id="rId27"/>
    <p:sldId id="293" r:id="rId28"/>
    <p:sldId id="295" r:id="rId29"/>
    <p:sldId id="296" r:id="rId30"/>
    <p:sldId id="346" r:id="rId31"/>
    <p:sldId id="306" r:id="rId32"/>
    <p:sldId id="300" r:id="rId33"/>
    <p:sldId id="305" r:id="rId34"/>
    <p:sldId id="307" r:id="rId35"/>
    <p:sldId id="308" r:id="rId36"/>
    <p:sldId id="309" r:id="rId37"/>
    <p:sldId id="310" r:id="rId38"/>
    <p:sldId id="311" r:id="rId39"/>
    <p:sldId id="313" r:id="rId40"/>
    <p:sldId id="314" r:id="rId41"/>
    <p:sldId id="315" r:id="rId42"/>
    <p:sldId id="316" r:id="rId43"/>
    <p:sldId id="345" r:id="rId44"/>
    <p:sldId id="322" r:id="rId45"/>
    <p:sldId id="321" r:id="rId46"/>
    <p:sldId id="324" r:id="rId47"/>
    <p:sldId id="325" r:id="rId48"/>
    <p:sldId id="326" r:id="rId49"/>
    <p:sldId id="327" r:id="rId50"/>
    <p:sldId id="336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7" r:id="rId60"/>
    <p:sldId id="338" r:id="rId61"/>
    <p:sldId id="339" r:id="rId62"/>
    <p:sldId id="341" r:id="rId63"/>
    <p:sldId id="342" r:id="rId64"/>
    <p:sldId id="353" r:id="rId65"/>
    <p:sldId id="354" r:id="rId66"/>
    <p:sldId id="355" r:id="rId67"/>
    <p:sldId id="356" r:id="rId68"/>
    <p:sldId id="357" r:id="rId69"/>
    <p:sldId id="358" r:id="rId70"/>
    <p:sldId id="347" r:id="rId71"/>
    <p:sldId id="351" r:id="rId72"/>
    <p:sldId id="360" r:id="rId73"/>
    <p:sldId id="361" r:id="rId74"/>
    <p:sldId id="362" r:id="rId75"/>
    <p:sldId id="348" r:id="rId76"/>
    <p:sldId id="349" r:id="rId77"/>
    <p:sldId id="350" r:id="rId78"/>
    <p:sldId id="364" r:id="rId79"/>
    <p:sldId id="363" r:id="rId80"/>
    <p:sldId id="365" r:id="rId81"/>
    <p:sldId id="359" r:id="rId82"/>
  </p:sldIdLst>
  <p:sldSz cx="9144000" cy="6858000" type="screen4x3"/>
  <p:notesSz cx="1522413" cy="2819400"/>
  <p:defaultTextStyle>
    <a:defPPr>
      <a:defRPr lang="de-DE"/>
    </a:defPPr>
    <a:lvl1pPr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buClr>
        <a:srgbClr val="001E46"/>
      </a:buClr>
      <a:buFont typeface="Wingdings" pitchFamily="2" charset="2"/>
      <a:defRPr kern="1200">
        <a:solidFill>
          <a:srgbClr val="4D4D4D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rgbClr val="4D4D4D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8">
          <p15:clr>
            <a:srgbClr val="A4A3A4"/>
          </p15:clr>
        </p15:guide>
        <p15:guide id="2" orient="horz" pos="935">
          <p15:clr>
            <a:srgbClr val="A4A3A4"/>
          </p15:clr>
        </p15:guide>
        <p15:guide id="3" pos="5627">
          <p15:clr>
            <a:srgbClr val="A4A3A4"/>
          </p15:clr>
        </p15:guide>
        <p15:guide id="4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888">
          <p15:clr>
            <a:srgbClr val="A4A3A4"/>
          </p15:clr>
        </p15:guide>
        <p15:guide id="2" pos="4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eting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009A44"/>
    <a:srgbClr val="00CFCE"/>
    <a:srgbClr val="002494"/>
    <a:srgbClr val="FF2500"/>
    <a:srgbClr val="008E27"/>
    <a:srgbClr val="3C3C3C"/>
    <a:srgbClr val="F39510"/>
    <a:srgbClr val="B6123E"/>
    <a:srgbClr val="285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8" autoAdjust="0"/>
    <p:restoredTop sz="80880" autoAdjust="0"/>
  </p:normalViewPr>
  <p:slideViewPr>
    <p:cSldViewPr>
      <p:cViewPr varScale="1">
        <p:scale>
          <a:sx n="75" d="100"/>
          <a:sy n="75" d="100"/>
        </p:scale>
        <p:origin x="1086" y="45"/>
      </p:cViewPr>
      <p:guideLst>
        <p:guide orient="horz" pos="3798"/>
        <p:guide orient="horz" pos="935"/>
        <p:guide pos="5627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2070" y="-84"/>
      </p:cViewPr>
      <p:guideLst>
        <p:guide orient="horz" pos="888"/>
        <p:guide pos="4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60400" cy="1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t" anchorCtr="0" compatLnSpc="1">
            <a:prstTxWarp prst="textNoShape">
              <a:avLst/>
            </a:prstTxWarp>
          </a:bodyPr>
          <a:lstStyle>
            <a:lvl1pPr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62013" y="0"/>
            <a:ext cx="660400" cy="1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t" anchorCtr="0" compatLnSpc="1">
            <a:prstTxWarp prst="textNoShape">
              <a:avLst/>
            </a:prstTxWarp>
          </a:bodyPr>
          <a:lstStyle>
            <a:lvl1pPr algn="r"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20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7150" y="211138"/>
            <a:ext cx="1409700" cy="1057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20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52400" y="1339850"/>
            <a:ext cx="1217613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0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2678113"/>
            <a:ext cx="6604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b" anchorCtr="0" compatLnSpc="1">
            <a:prstTxWarp prst="textNoShape">
              <a:avLst/>
            </a:prstTxWarp>
          </a:bodyPr>
          <a:lstStyle>
            <a:lvl1pPr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20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62013" y="2678113"/>
            <a:ext cx="6604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307" tIns="13154" rIns="26307" bIns="13154" numCol="1" anchor="b" anchorCtr="0" compatLnSpc="1">
            <a:prstTxWarp prst="textNoShape">
              <a:avLst/>
            </a:prstTxWarp>
          </a:bodyPr>
          <a:lstStyle>
            <a:lvl1pPr algn="r" defTabSz="263525">
              <a:spcBef>
                <a:spcPct val="0"/>
              </a:spcBef>
              <a:buClrTx/>
              <a:buFontTx/>
              <a:buNone/>
              <a:defRPr sz="300">
                <a:solidFill>
                  <a:schemeClr val="tx1"/>
                </a:solidFill>
              </a:defRPr>
            </a:lvl1pPr>
          </a:lstStyle>
          <a:p>
            <a:fld id="{C045881A-AB05-4172-8CB2-6636B1E2BADA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0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300+</a:t>
            </a:r>
            <a:r>
              <a:rPr lang="en-US" baseline="0" dirty="0"/>
              <a:t> units per monkey</a:t>
            </a:r>
          </a:p>
          <a:p>
            <a:r>
              <a:rPr lang="en-US" baseline="0" dirty="0"/>
              <a:t>Pooled across sessions</a:t>
            </a:r>
          </a:p>
          <a:p>
            <a:endParaRPr lang="en-US" baseline="0" dirty="0"/>
          </a:p>
          <a:p>
            <a:r>
              <a:rPr lang="en-US" baseline="0" dirty="0"/>
              <a:t>SPS = superior precentral sulcus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75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298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metric spans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710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770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31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61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156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8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629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599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712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Assessed</a:t>
            </a:r>
            <a:r>
              <a:rPr lang="en-US" baseline="0" dirty="0"/>
              <a:t> using ANOVA</a:t>
            </a:r>
          </a:p>
          <a:p>
            <a:r>
              <a:rPr lang="en-US" baseline="0" dirty="0"/>
              <a:t>Time component of the data is bundled into “location” and “object”, as both effects are assumed to vary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478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7222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424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415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45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822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776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17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637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212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42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ARE smoothed and square-root transformed</a:t>
            </a:r>
          </a:p>
          <a:p>
            <a:r>
              <a:rPr lang="en-US" dirty="0"/>
              <a:t>For most analyses, the baseline firing rates are subtracted on a neuron-by-neuron basis</a:t>
            </a:r>
          </a:p>
          <a:p>
            <a:r>
              <a:rPr lang="en-US" dirty="0"/>
              <a:t>Hierarchical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046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300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278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917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8601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763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90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ARE smoothed and square-root transformed</a:t>
            </a:r>
          </a:p>
          <a:p>
            <a:r>
              <a:rPr lang="en-US" dirty="0"/>
              <a:t>For most analyses, the baseline firing rates are subtracted on a neuron-by-neuron basis</a:t>
            </a:r>
          </a:p>
          <a:p>
            <a:r>
              <a:rPr lang="en-US" dirty="0"/>
              <a:t>Hierarchical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26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ARE smoothed and square-root transformed</a:t>
            </a:r>
          </a:p>
          <a:p>
            <a:r>
              <a:rPr lang="en-US" dirty="0"/>
              <a:t>For most analyses, the baseline firing rates are subtracted on a neuron-by-neuron basis</a:t>
            </a:r>
          </a:p>
          <a:p>
            <a:r>
              <a:rPr lang="en-US" dirty="0"/>
              <a:t>Hierarchical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792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ARE smoothed and square-root transformed</a:t>
            </a:r>
          </a:p>
          <a:p>
            <a:r>
              <a:rPr lang="en-US" dirty="0"/>
              <a:t>For most analyses, the baseline firing rates are subtracted on a neuron-by-neuron basis</a:t>
            </a:r>
          </a:p>
          <a:p>
            <a:r>
              <a:rPr lang="en-US" dirty="0"/>
              <a:t>Hierarchical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551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ARE smoothed and square-root transformed</a:t>
            </a:r>
          </a:p>
          <a:p>
            <a:r>
              <a:rPr lang="en-US" dirty="0"/>
              <a:t>For most analyses, the baseline firing rates are subtracted on a neuron-by-neuron basis</a:t>
            </a:r>
          </a:p>
          <a:p>
            <a:r>
              <a:rPr lang="en-US" dirty="0"/>
              <a:t>Hierarchical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862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Shaded</a:t>
            </a:r>
            <a:r>
              <a:rPr lang="en-US" baseline="0" dirty="0"/>
              <a:t> regions = 95% CI = Bootstrapped estimates (resampling with replacement) (further details of sampling not given)</a:t>
            </a:r>
          </a:p>
          <a:p>
            <a:endParaRPr lang="en-US" baseline="0" dirty="0"/>
          </a:p>
          <a:p>
            <a:r>
              <a:rPr lang="en-US" baseline="0" dirty="0"/>
              <a:t>Only showing this for one monkey, but both monkeys </a:t>
            </a:r>
            <a:r>
              <a:rPr lang="en-US" baseline="0"/>
              <a:t>look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92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Shaded</a:t>
            </a:r>
            <a:r>
              <a:rPr lang="en-US" baseline="0" dirty="0"/>
              <a:t> regions = 95% CI = Bootstrapped estimates (resampling with replacement) (further details of sampling not given)</a:t>
            </a:r>
          </a:p>
          <a:p>
            <a:endParaRPr lang="en-US" baseline="0" dirty="0"/>
          </a:p>
          <a:p>
            <a:r>
              <a:rPr lang="en-US" baseline="0" dirty="0"/>
              <a:t>Only showing this for one monkey, but both monkeys look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5881A-AB05-4172-8CB2-6636B1E2BADA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PZ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Y:\Ordnerstruktur\Projekte\laufende Projekte\DPZ (NP)\Design\Neues DPZ-CD\Fotos_Grafiken\Gestaltungselement\DPZ_Gestaltungselement_grau20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9280" y="-1179512"/>
            <a:ext cx="9720572" cy="97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12146" y="2826140"/>
            <a:ext cx="4104456" cy="1046758"/>
          </a:xfrm>
        </p:spPr>
        <p:txBody>
          <a:bodyPr/>
          <a:lstStyle>
            <a:lvl1pPr>
              <a:defRPr sz="2800">
                <a:solidFill>
                  <a:srgbClr val="009A44"/>
                </a:solidFill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12146" y="3933056"/>
            <a:ext cx="4748286" cy="1536576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Formatvorlage des Untertitelmasters durch Klicken bearbeiten</a:t>
            </a:r>
          </a:p>
        </p:txBody>
      </p:sp>
      <p:pic>
        <p:nvPicPr>
          <p:cNvPr id="13" name="Picture 7" descr="WG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120" y="6113611"/>
            <a:ext cx="1000125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Y:\Ordnerstruktur\Projekte\laufende Projekte\DPZ (NP)\Design\Neues DPZ-CD\Logo\Logo_Final\Deutsch\RGB\mit schriftzug\wmf\Logo-DPZ.wm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92" y="369724"/>
            <a:ext cx="2461029" cy="15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PZ Folge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8183" y="260648"/>
            <a:ext cx="6469063" cy="573087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078F4-E63E-4AA0-B8D1-966A19A57BC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70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0" y="6453336"/>
            <a:ext cx="828092" cy="288032"/>
          </a:xfrm>
          <a:prstGeom prst="rect">
            <a:avLst/>
          </a:prstGeom>
          <a:solidFill>
            <a:srgbClr val="009A44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576" y="263625"/>
            <a:ext cx="6469063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-252536" y="1124744"/>
            <a:ext cx="792088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81150" y="6464300"/>
            <a:ext cx="58324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4D4D4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endParaRPr lang="de-DE" dirty="0"/>
          </a:p>
        </p:txBody>
      </p:sp>
      <p:sp>
        <p:nvSpPr>
          <p:cNvPr id="1127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505" y="1495325"/>
            <a:ext cx="734536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454026" y="6453336"/>
            <a:ext cx="2133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fld id="{DF3E0165-EB73-48AD-AEF8-8E221AA3BE02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3074" name="Picture 2" descr="Y:\Ordnerstruktur\Projekte\laufende Projekte\DPZ (NP)\Design\Neues DPZ-CD\Logo\Logo_Final\Deutsch\RGB\ohne schriftzug\wmf\Logo-DPZ.wm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412" y="122810"/>
            <a:ext cx="1206992" cy="8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1E46"/>
          </a:solidFill>
          <a:latin typeface="Arial" charset="0"/>
        </a:defRPr>
      </a:lvl9pPr>
    </p:titleStyle>
    <p:bodyStyle>
      <a:lvl1pPr marL="176213" indent="-176213" algn="l" rtl="0" eaLnBrk="1" fontAlgn="base" hangingPunct="1">
        <a:spcBef>
          <a:spcPct val="20000"/>
        </a:spcBef>
        <a:spcAft>
          <a:spcPct val="0"/>
        </a:spcAft>
        <a:buClr>
          <a:srgbClr val="009A44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4150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Char char="-"/>
        <a:defRPr>
          <a:solidFill>
            <a:schemeClr val="tx1"/>
          </a:solidFill>
          <a:latin typeface="+mn-lt"/>
        </a:defRPr>
      </a:lvl2pPr>
      <a:lvl3pPr marL="892175" indent="-173038" algn="l" rtl="0" eaLnBrk="1" fontAlgn="base" hangingPunct="1">
        <a:spcBef>
          <a:spcPct val="20000"/>
        </a:spcBef>
        <a:spcAft>
          <a:spcPct val="0"/>
        </a:spcAft>
        <a:buClr>
          <a:srgbClr val="009A44"/>
        </a:buClr>
        <a:buChar char="•"/>
        <a:defRPr>
          <a:solidFill>
            <a:schemeClr val="tx1"/>
          </a:solidFill>
          <a:latin typeface="+mn-lt"/>
        </a:defRPr>
      </a:lvl3pPr>
      <a:lvl4pPr marL="1344613" indent="-268288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Char char="-"/>
        <a:defRPr>
          <a:solidFill>
            <a:schemeClr val="tx1"/>
          </a:solidFill>
          <a:latin typeface="+mn-lt"/>
        </a:defRPr>
      </a:lvl4pPr>
      <a:lvl5pPr marL="17113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chemeClr val="tx1"/>
          </a:solidFill>
          <a:latin typeface="+mn-lt"/>
        </a:defRPr>
      </a:lvl5pPr>
      <a:lvl6pPr marL="21685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6pPr>
      <a:lvl7pPr marL="26257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7pPr>
      <a:lvl8pPr marL="30829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8pPr>
      <a:lvl9pPr marL="3540125" indent="-187325" algn="l" rtl="0" eaLnBrk="1" fontAlgn="base" hangingPunct="1">
        <a:spcBef>
          <a:spcPct val="20000"/>
        </a:spcBef>
        <a:spcAft>
          <a:spcPct val="0"/>
        </a:spcAft>
        <a:buClr>
          <a:srgbClr val="001E46"/>
        </a:buClr>
        <a:buFont typeface="Arial" charset="0"/>
        <a:buChar char="»"/>
        <a:defRPr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tiff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tiff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712146" y="5085184"/>
            <a:ext cx="4748286" cy="864096"/>
          </a:xfrm>
        </p:spPr>
        <p:txBody>
          <a:bodyPr/>
          <a:lstStyle/>
          <a:p>
            <a:r>
              <a:rPr lang="de-DE" dirty="0" err="1"/>
              <a:t>Neurobiology</a:t>
            </a:r>
            <a:r>
              <a:rPr lang="de-DE" dirty="0"/>
              <a:t> Journal Club</a:t>
            </a:r>
          </a:p>
          <a:p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James Goodman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82" y="2276872"/>
            <a:ext cx="613150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4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516216" y="651009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Mollazadeh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96" y="2708920"/>
            <a:ext cx="4158208" cy="22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8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516216" y="651009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Mollazadeh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96" y="2708920"/>
            <a:ext cx="4158208" cy="22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13" y="2060848"/>
            <a:ext cx="4271575" cy="35432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651009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Mollazadeh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 bwMode="auto">
          <a:xfrm flipH="1">
            <a:off x="3707904" y="2060848"/>
            <a:ext cx="864097" cy="36004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3491880" y="3933056"/>
            <a:ext cx="864097" cy="36004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ircular Arrow 10"/>
          <p:cNvSpPr/>
          <p:nvPr/>
        </p:nvSpPr>
        <p:spPr bwMode="auto">
          <a:xfrm rot="20918790">
            <a:off x="4979596" y="3933056"/>
            <a:ext cx="1104572" cy="1080120"/>
          </a:xfrm>
          <a:prstGeom prst="circularArrow">
            <a:avLst>
              <a:gd name="adj1" fmla="val 4027"/>
              <a:gd name="adj2" fmla="val 947702"/>
              <a:gd name="adj3" fmla="val 20457679"/>
              <a:gd name="adj4" fmla="val 12918203"/>
              <a:gd name="adj5" fmla="val 8415"/>
            </a:avLst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Monkey “Bop-It”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3076" name="Picture 4" descr="mage result for bop-i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423" y="2450136"/>
            <a:ext cx="4565154" cy="27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54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29684"/>
            <a:ext cx="1942481" cy="10593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44208" y="6233099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Mollazadeh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</a:p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2015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290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48880"/>
            <a:ext cx="2017077" cy="1574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29684"/>
            <a:ext cx="1942481" cy="10593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2127875" y="3210508"/>
            <a:ext cx="505791" cy="14895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67744" y="3265714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Pull &amp; Hold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8702" y="377974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 = 0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23528" y="2955247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6444208" y="6233099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Mollazadeh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</a:p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2015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084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48880"/>
            <a:ext cx="2017077" cy="157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59" y="3509792"/>
            <a:ext cx="2017078" cy="1574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529684"/>
            <a:ext cx="1942481" cy="10593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2127875" y="3210508"/>
            <a:ext cx="505791" cy="14895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67744" y="3265714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Pull &amp; Hold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23528" y="2955247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768702" y="377974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 = 0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308678" y="4371421"/>
            <a:ext cx="505791" cy="14895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3448547" y="442662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Hold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1763688" y="4035367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6444208" y="6233099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Mollazadeh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</a:p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2015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48934" y="4262371"/>
            <a:ext cx="15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1500 – 2000 </a:t>
            </a:r>
            <a:r>
              <a:rPr lang="en-US" sz="1400" dirty="0" err="1"/>
              <a:t>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678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54" y="4795110"/>
            <a:ext cx="2025606" cy="1574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48880"/>
            <a:ext cx="2017077" cy="157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59" y="3509792"/>
            <a:ext cx="2017078" cy="1574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529684"/>
            <a:ext cx="1942481" cy="10593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2127875" y="3210508"/>
            <a:ext cx="505791" cy="14895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67744" y="3265714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Pull &amp; Hold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8702" y="377974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 = 0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308678" y="4371421"/>
            <a:ext cx="505791" cy="14895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3448547" y="442662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Hold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23528" y="2955247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763688" y="4035367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3261418" y="5227159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48934" y="4262371"/>
            <a:ext cx="15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1500 – 2000 </a:t>
            </a:r>
            <a:r>
              <a:rPr lang="en-US" sz="1400" dirty="0" err="1"/>
              <a:t>ms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339753" y="5454163"/>
            <a:ext cx="128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230 – 330 </a:t>
            </a:r>
            <a:r>
              <a:rPr lang="en-US" sz="1400" dirty="0" err="1"/>
              <a:t>ms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999357" y="469809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Press &amp; </a:t>
            </a:r>
            <a:r>
              <a:rPr lang="en-US" sz="1200" dirty="0"/>
              <a:t>Hold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44208" y="6233099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Mollazadeh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</a:p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2015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76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54" y="4795110"/>
            <a:ext cx="2025606" cy="1574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48880"/>
            <a:ext cx="2017077" cy="157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59" y="3509792"/>
            <a:ext cx="2017078" cy="1574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529684"/>
            <a:ext cx="1942481" cy="10593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2127875" y="3210508"/>
            <a:ext cx="505791" cy="14895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67744" y="3265714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Pull &amp; Hold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8702" y="377974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 = 0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308678" y="4371421"/>
            <a:ext cx="505791" cy="14895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3448547" y="442662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Hold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23528" y="2955247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763688" y="4035367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3261418" y="5227159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48934" y="4262371"/>
            <a:ext cx="15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1500 – 2000 </a:t>
            </a:r>
            <a:r>
              <a:rPr lang="en-US" sz="1400" dirty="0" err="1"/>
              <a:t>ms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339753" y="5454163"/>
            <a:ext cx="128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230 – 330 </a:t>
            </a:r>
            <a:r>
              <a:rPr lang="en-US" sz="1400" dirty="0" err="1"/>
              <a:t>ms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999357" y="469809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Press &amp; Hold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9" y="4795110"/>
            <a:ext cx="2025606" cy="157430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 bwMode="auto">
          <a:xfrm>
            <a:off x="5468034" y="5988944"/>
            <a:ext cx="1192198" cy="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7884368" y="469809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Hold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599058" y="6061638"/>
            <a:ext cx="930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1000 </a:t>
            </a:r>
            <a:r>
              <a:rPr lang="en-US" sz="1400" dirty="0" err="1"/>
              <a:t>ms</a:t>
            </a:r>
            <a:endParaRPr lang="en-US" sz="1400" dirty="0"/>
          </a:p>
        </p:txBody>
      </p:sp>
      <p:pic>
        <p:nvPicPr>
          <p:cNvPr id="1026" name="Picture 2" descr="mage result for raindro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27" y="4547977"/>
            <a:ext cx="358341" cy="4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444208" y="6233099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Mollazadeh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</a:p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2015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673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54" y="4795110"/>
            <a:ext cx="2025606" cy="1574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48880"/>
            <a:ext cx="2017077" cy="157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59" y="3509792"/>
            <a:ext cx="2017078" cy="1574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529684"/>
            <a:ext cx="1942481" cy="10593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2127875" y="3210508"/>
            <a:ext cx="505791" cy="14895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67744" y="3265714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Pull &amp; Hold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8702" y="377974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 = 0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308678" y="4371421"/>
            <a:ext cx="505791" cy="14895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3448547" y="442662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Hold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23528" y="2955247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763688" y="4035367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3261418" y="5227159"/>
            <a:ext cx="1008112" cy="76178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48934" y="4262371"/>
            <a:ext cx="15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1500 – 2000 </a:t>
            </a:r>
            <a:r>
              <a:rPr lang="en-US" sz="1400" dirty="0" err="1"/>
              <a:t>ms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339753" y="5454163"/>
            <a:ext cx="128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230 – 330 </a:t>
            </a:r>
            <a:r>
              <a:rPr lang="en-US" sz="1400" dirty="0" err="1"/>
              <a:t>ms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9" y="4795110"/>
            <a:ext cx="2025606" cy="157430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 bwMode="auto">
          <a:xfrm>
            <a:off x="5468034" y="5988944"/>
            <a:ext cx="1192198" cy="0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5599058" y="6061638"/>
            <a:ext cx="930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1000 </a:t>
            </a:r>
            <a:r>
              <a:rPr lang="en-US" sz="1400" dirty="0" err="1"/>
              <a:t>ms</a:t>
            </a:r>
            <a:endParaRPr lang="en-US" sz="1400" dirty="0"/>
          </a:p>
        </p:txBody>
      </p:sp>
      <p:pic>
        <p:nvPicPr>
          <p:cNvPr id="1026" name="Picture 2" descr="mage result for raindro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27" y="4547977"/>
            <a:ext cx="358341" cy="4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urved Connector 21"/>
          <p:cNvCxnSpPr>
            <a:endCxn id="8" idx="3"/>
          </p:cNvCxnSpPr>
          <p:nvPr/>
        </p:nvCxnSpPr>
        <p:spPr bwMode="auto">
          <a:xfrm rot="10800000">
            <a:off x="2121994" y="2059360"/>
            <a:ext cx="5186311" cy="2735750"/>
          </a:xfrm>
          <a:prstGeom prst="curvedConnector3">
            <a:avLst>
              <a:gd name="adj1" fmla="val 49853"/>
            </a:avLst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444208" y="6233099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Mollazadeh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2011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</a:p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2015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14196B-CA70-4823-A1AA-3AB7B1920282}"/>
              </a:ext>
            </a:extLst>
          </p:cNvPr>
          <p:cNvSpPr txBox="1"/>
          <p:nvPr/>
        </p:nvSpPr>
        <p:spPr>
          <a:xfrm>
            <a:off x="4999357" y="469809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Press &amp; Hold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E93DE1-1C60-4869-BD12-5E6D7D20870F}"/>
              </a:ext>
            </a:extLst>
          </p:cNvPr>
          <p:cNvSpPr txBox="1"/>
          <p:nvPr/>
        </p:nvSpPr>
        <p:spPr>
          <a:xfrm>
            <a:off x="7884368" y="469809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Hold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8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1192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FMA Neural Recordings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046" y="1176093"/>
            <a:ext cx="3663909" cy="54725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2016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C0034-DE57-4ED6-863A-3B51B145248F}"/>
              </a:ext>
            </a:extLst>
          </p:cNvPr>
          <p:cNvSpPr txBox="1"/>
          <p:nvPr/>
        </p:nvSpPr>
        <p:spPr>
          <a:xfrm>
            <a:off x="6244062" y="23488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Monkey 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B2846-EA3E-4F89-B49F-E92CC4E68938}"/>
              </a:ext>
            </a:extLst>
          </p:cNvPr>
          <p:cNvSpPr txBox="1"/>
          <p:nvPr/>
        </p:nvSpPr>
        <p:spPr>
          <a:xfrm>
            <a:off x="6244062" y="531257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Monkey X</a:t>
            </a:r>
          </a:p>
        </p:txBody>
      </p:sp>
    </p:spTree>
    <p:extLst>
      <p:ext uri="{BB962C8B-B14F-4D97-AF65-F5344CB8AC3E}">
        <p14:creationId xmlns:p14="http://schemas.microsoft.com/office/powerpoint/2010/main" val="192294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700602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neuron: mixed object-location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3985942" y="120181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A44"/>
                </a:solidFill>
              </a:rPr>
              <a:t>Locations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591500" y="38521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A44"/>
                </a:solidFill>
              </a:rPr>
              <a:t>Objects</a:t>
            </a:r>
            <a:endParaRPr lang="en-US" dirty="0">
              <a:solidFill>
                <a:srgbClr val="009A4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71150"/>
            <a:ext cx="6624736" cy="4931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2016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531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neuron: mixed object-location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3985942" y="120181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A44"/>
                </a:solidFill>
              </a:rPr>
              <a:t>Locations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591500" y="38521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A44"/>
                </a:solidFill>
              </a:rPr>
              <a:t>Objects</a:t>
            </a:r>
            <a:endParaRPr lang="en-US" dirty="0">
              <a:solidFill>
                <a:srgbClr val="009A4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71150"/>
            <a:ext cx="6624736" cy="4931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2016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  <p:sp>
        <p:nvSpPr>
          <p:cNvPr id="3" name="Left Arrow 2"/>
          <p:cNvSpPr/>
          <p:nvPr/>
        </p:nvSpPr>
        <p:spPr bwMode="auto">
          <a:xfrm>
            <a:off x="6332159" y="2372588"/>
            <a:ext cx="720080" cy="216024"/>
          </a:xfrm>
          <a:prstGeom prst="leftArrow">
            <a:avLst/>
          </a:prstGeom>
          <a:solidFill>
            <a:srgbClr val="009A44"/>
          </a:solidFill>
          <a:ln w="3175" cap="flat" cmpd="sng" algn="ctr">
            <a:solidFill>
              <a:srgbClr val="009A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9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neuron: mixed object-location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3985942" y="120181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A44"/>
                </a:solidFill>
              </a:rPr>
              <a:t>Locations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591500" y="385215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A44"/>
                </a:solidFill>
              </a:rPr>
              <a:t>Objects</a:t>
            </a:r>
            <a:endParaRPr lang="en-US" dirty="0">
              <a:solidFill>
                <a:srgbClr val="009A4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71150"/>
            <a:ext cx="6624736" cy="4931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2016 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i="1" dirty="0"/>
              <a:t>.</a:t>
            </a:r>
            <a:endParaRPr lang="en-US" sz="1200" dirty="0"/>
          </a:p>
        </p:txBody>
      </p:sp>
      <p:sp>
        <p:nvSpPr>
          <p:cNvPr id="5" name="Oval 4"/>
          <p:cNvSpPr/>
          <p:nvPr/>
        </p:nvSpPr>
        <p:spPr bwMode="auto">
          <a:xfrm>
            <a:off x="1547664" y="3140968"/>
            <a:ext cx="1080120" cy="1080120"/>
          </a:xfrm>
          <a:prstGeom prst="ellipse">
            <a:avLst/>
          </a:prstGeom>
          <a:noFill/>
          <a:ln w="38100" cap="flat" cmpd="sng" algn="ctr">
            <a:solidFill>
              <a:srgbClr val="009A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876256" y="3140968"/>
            <a:ext cx="1080120" cy="1080120"/>
          </a:xfrm>
          <a:prstGeom prst="ellipse">
            <a:avLst/>
          </a:prstGeom>
          <a:noFill/>
          <a:ln w="38100" cap="flat" cmpd="sng" algn="ctr">
            <a:solidFill>
              <a:srgbClr val="009A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1E46"/>
              </a:buClr>
              <a:buSzTx/>
              <a:buFont typeface="Wingdings" pitchFamily="2" charset="2"/>
              <a:buNone/>
              <a:tabLst>
                <a:tab pos="1708150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64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neurons have mixed “tuning”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28314"/>
            <a:ext cx="7956376" cy="36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0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r="72469"/>
          <a:stretch/>
        </p:blipFill>
        <p:spPr>
          <a:xfrm>
            <a:off x="179512" y="2780928"/>
            <a:ext cx="2448272" cy="2319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32185" y="5100087"/>
            <a:ext cx="1338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subtraction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No averaging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1128227"/>
            <a:ext cx="206979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</a:t>
            </a:r>
            <a:r>
              <a:rPr lang="en-US" dirty="0"/>
              <a:t>nitiation</a:t>
            </a:r>
          </a:p>
          <a:p>
            <a:r>
              <a:rPr lang="en-US" b="1" u="sng" dirty="0"/>
              <a:t>M</a:t>
            </a:r>
            <a:r>
              <a:rPr lang="en-US" dirty="0"/>
              <a:t>ovement Start</a:t>
            </a:r>
          </a:p>
          <a:p>
            <a:r>
              <a:rPr lang="en-US" dirty="0"/>
              <a:t>First </a:t>
            </a:r>
            <a:r>
              <a:rPr lang="en-US" b="1" u="sng" dirty="0"/>
              <a:t>C</a:t>
            </a:r>
            <a:r>
              <a:rPr lang="en-US" dirty="0"/>
              <a:t>ontact</a:t>
            </a:r>
          </a:p>
          <a:p>
            <a:r>
              <a:rPr lang="en-US" dirty="0"/>
              <a:t>Beginning of </a:t>
            </a:r>
            <a:r>
              <a:rPr lang="en-US" b="1" u="sng" dirty="0"/>
              <a:t>H</a:t>
            </a:r>
            <a:r>
              <a:rPr lang="en-US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386831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r="48176"/>
          <a:stretch/>
        </p:blipFill>
        <p:spPr>
          <a:xfrm>
            <a:off x="179512" y="2780928"/>
            <a:ext cx="4608512" cy="2319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32185" y="5100087"/>
            <a:ext cx="1338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subtraction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No averaging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1128227"/>
            <a:ext cx="206979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</a:t>
            </a:r>
            <a:r>
              <a:rPr lang="en-US" dirty="0"/>
              <a:t>nitiation</a:t>
            </a:r>
          </a:p>
          <a:p>
            <a:r>
              <a:rPr lang="en-US" b="1" u="sng" dirty="0"/>
              <a:t>M</a:t>
            </a:r>
            <a:r>
              <a:rPr lang="en-US" dirty="0"/>
              <a:t>ovement Start</a:t>
            </a:r>
          </a:p>
          <a:p>
            <a:r>
              <a:rPr lang="en-US" dirty="0"/>
              <a:t>First </a:t>
            </a:r>
            <a:r>
              <a:rPr lang="en-US" b="1" u="sng" dirty="0"/>
              <a:t>C</a:t>
            </a:r>
            <a:r>
              <a:rPr lang="en-US" dirty="0"/>
              <a:t>ontact</a:t>
            </a:r>
          </a:p>
          <a:p>
            <a:r>
              <a:rPr lang="en-US" dirty="0"/>
              <a:t>Beginning of </a:t>
            </a:r>
            <a:r>
              <a:rPr lang="en-US" b="1" u="sng" dirty="0"/>
              <a:t>H</a:t>
            </a:r>
            <a:r>
              <a:rPr lang="en-US" dirty="0"/>
              <a:t>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1708" y="5100087"/>
            <a:ext cx="168161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subtraction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Average across:</a:t>
            </a:r>
          </a:p>
          <a:p>
            <a:pPr algn="ctr"/>
            <a:r>
              <a:rPr lang="en-US" sz="1400" dirty="0"/>
              <a:t>Trials &amp; Conditions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39611" y="11282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G</a:t>
            </a:r>
            <a:r>
              <a:rPr lang="en-US" dirty="0"/>
              <a:t>eneral </a:t>
            </a:r>
            <a:r>
              <a:rPr lang="en-US" b="1" u="sng" dirty="0"/>
              <a:t>T</a:t>
            </a:r>
            <a:r>
              <a:rPr lang="en-US" dirty="0"/>
              <a:t>ask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44080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r="24693"/>
          <a:stretch/>
        </p:blipFill>
        <p:spPr>
          <a:xfrm>
            <a:off x="179512" y="2780928"/>
            <a:ext cx="6696744" cy="2319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32185" y="5100087"/>
            <a:ext cx="1338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subtraction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No averaging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1128227"/>
            <a:ext cx="206979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</a:t>
            </a:r>
            <a:r>
              <a:rPr lang="en-US" dirty="0"/>
              <a:t>nitiation</a:t>
            </a:r>
          </a:p>
          <a:p>
            <a:r>
              <a:rPr lang="en-US" b="1" u="sng" dirty="0"/>
              <a:t>M</a:t>
            </a:r>
            <a:r>
              <a:rPr lang="en-US" dirty="0"/>
              <a:t>ovement Start</a:t>
            </a:r>
          </a:p>
          <a:p>
            <a:r>
              <a:rPr lang="en-US" dirty="0"/>
              <a:t>First </a:t>
            </a:r>
            <a:r>
              <a:rPr lang="en-US" b="1" u="sng" dirty="0"/>
              <a:t>C</a:t>
            </a:r>
            <a:r>
              <a:rPr lang="en-US" dirty="0"/>
              <a:t>ontact</a:t>
            </a:r>
          </a:p>
          <a:p>
            <a:r>
              <a:rPr lang="en-US" dirty="0"/>
              <a:t>Beginning of </a:t>
            </a:r>
            <a:r>
              <a:rPr lang="en-US" b="1" u="sng" dirty="0"/>
              <a:t>H</a:t>
            </a:r>
            <a:r>
              <a:rPr lang="en-US" dirty="0"/>
              <a:t>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1708" y="5100087"/>
            <a:ext cx="168161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subtraction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Average across:</a:t>
            </a:r>
          </a:p>
          <a:p>
            <a:pPr algn="ctr"/>
            <a:r>
              <a:rPr lang="en-US" sz="1400" dirty="0"/>
              <a:t>Trials &amp; Conditions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8309" y="5100087"/>
            <a:ext cx="147508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Subtract out:</a:t>
            </a:r>
          </a:p>
          <a:p>
            <a:pPr algn="ctr"/>
            <a:r>
              <a:rPr lang="en-US" sz="1400" dirty="0"/>
              <a:t>GT</a:t>
            </a:r>
          </a:p>
          <a:p>
            <a:pPr algn="ctr"/>
            <a:r>
              <a:rPr lang="en-US" sz="1400" dirty="0"/>
              <a:t>Average across:</a:t>
            </a:r>
          </a:p>
          <a:p>
            <a:pPr algn="ctr"/>
            <a:r>
              <a:rPr lang="en-US" sz="1400" dirty="0"/>
              <a:t>Trials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39611" y="1128227"/>
            <a:ext cx="19287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G</a:t>
            </a:r>
            <a:r>
              <a:rPr lang="en-US" dirty="0"/>
              <a:t>eneral </a:t>
            </a:r>
            <a:r>
              <a:rPr lang="en-US" b="1" u="sng" dirty="0"/>
              <a:t>T</a:t>
            </a:r>
            <a:r>
              <a:rPr lang="en-US" dirty="0"/>
              <a:t>ask</a:t>
            </a:r>
            <a:endParaRPr lang="en-US" b="1" u="sng" dirty="0"/>
          </a:p>
          <a:p>
            <a:r>
              <a:rPr lang="en-US" b="1" u="sng" dirty="0"/>
              <a:t>L</a:t>
            </a:r>
            <a:r>
              <a:rPr lang="en-US" dirty="0"/>
              <a:t>ocation / </a:t>
            </a:r>
            <a:r>
              <a:rPr lang="en-US" b="1" u="sng" dirty="0"/>
              <a:t>O</a:t>
            </a:r>
            <a:r>
              <a:rPr lang="en-US" dirty="0"/>
              <a:t>bject</a:t>
            </a:r>
          </a:p>
        </p:txBody>
      </p:sp>
    </p:spTree>
    <p:extLst>
      <p:ext uri="{BB962C8B-B14F-4D97-AF65-F5344CB8AC3E}">
        <p14:creationId xmlns:p14="http://schemas.microsoft.com/office/powerpoint/2010/main" val="155329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r="-410"/>
          <a:stretch/>
        </p:blipFill>
        <p:spPr>
          <a:xfrm>
            <a:off x="179512" y="2780928"/>
            <a:ext cx="8928992" cy="2319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32185" y="5100087"/>
            <a:ext cx="1338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subtraction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No averaging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1128227"/>
            <a:ext cx="206979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</a:t>
            </a:r>
            <a:r>
              <a:rPr lang="en-US" dirty="0"/>
              <a:t>nitiation</a:t>
            </a:r>
          </a:p>
          <a:p>
            <a:r>
              <a:rPr lang="en-US" b="1" u="sng" dirty="0"/>
              <a:t>M</a:t>
            </a:r>
            <a:r>
              <a:rPr lang="en-US" dirty="0"/>
              <a:t>ovement Start</a:t>
            </a:r>
          </a:p>
          <a:p>
            <a:r>
              <a:rPr lang="en-US" dirty="0"/>
              <a:t>First </a:t>
            </a:r>
            <a:r>
              <a:rPr lang="en-US" b="1" u="sng" dirty="0"/>
              <a:t>C</a:t>
            </a:r>
            <a:r>
              <a:rPr lang="en-US" dirty="0"/>
              <a:t>ontact</a:t>
            </a:r>
          </a:p>
          <a:p>
            <a:r>
              <a:rPr lang="en-US" dirty="0"/>
              <a:t>Beginning of </a:t>
            </a:r>
            <a:r>
              <a:rPr lang="en-US" b="1" u="sng" dirty="0"/>
              <a:t>H</a:t>
            </a:r>
            <a:r>
              <a:rPr lang="en-US" dirty="0"/>
              <a:t>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1708" y="5100087"/>
            <a:ext cx="168161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subtraction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Average across:</a:t>
            </a:r>
          </a:p>
          <a:p>
            <a:pPr algn="ctr"/>
            <a:r>
              <a:rPr lang="en-US" sz="1400" dirty="0"/>
              <a:t>Trials &amp; Conditions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8309" y="5100087"/>
            <a:ext cx="147508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Subtract out:</a:t>
            </a:r>
          </a:p>
          <a:p>
            <a:pPr algn="ctr"/>
            <a:r>
              <a:rPr lang="en-US" sz="1400" dirty="0"/>
              <a:t>GT</a:t>
            </a:r>
          </a:p>
          <a:p>
            <a:pPr algn="ctr"/>
            <a:r>
              <a:rPr lang="en-US" sz="1400" dirty="0"/>
              <a:t>Average across:</a:t>
            </a:r>
          </a:p>
          <a:p>
            <a:pPr algn="ctr"/>
            <a:r>
              <a:rPr lang="en-US" sz="1400" dirty="0"/>
              <a:t>Trials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7773" y="5096311"/>
            <a:ext cx="12490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Subtract out:</a:t>
            </a:r>
          </a:p>
          <a:p>
            <a:pPr algn="ctr"/>
            <a:r>
              <a:rPr lang="en-US" sz="1400" dirty="0"/>
              <a:t>GT &amp; LO</a:t>
            </a:r>
          </a:p>
          <a:p>
            <a:pPr algn="ctr"/>
            <a:r>
              <a:rPr lang="en-US" sz="1400" dirty="0"/>
              <a:t>No averaging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39611" y="1128227"/>
            <a:ext cx="19287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G</a:t>
            </a:r>
            <a:r>
              <a:rPr lang="en-US" dirty="0"/>
              <a:t>eneral </a:t>
            </a:r>
            <a:r>
              <a:rPr lang="en-US" b="1" u="sng" dirty="0"/>
              <a:t>T</a:t>
            </a:r>
            <a:r>
              <a:rPr lang="en-US" dirty="0"/>
              <a:t>ask</a:t>
            </a:r>
            <a:endParaRPr lang="en-US" b="1" u="sng" dirty="0"/>
          </a:p>
          <a:p>
            <a:r>
              <a:rPr lang="en-US" b="1" u="sng" dirty="0"/>
              <a:t>L</a:t>
            </a:r>
            <a:r>
              <a:rPr lang="en-US" dirty="0"/>
              <a:t>ocation / </a:t>
            </a:r>
            <a:r>
              <a:rPr lang="en-US" b="1" u="sng" dirty="0"/>
              <a:t>O</a:t>
            </a:r>
            <a:r>
              <a:rPr lang="en-US" dirty="0"/>
              <a:t>bject</a:t>
            </a:r>
          </a:p>
        </p:txBody>
      </p:sp>
    </p:spTree>
    <p:extLst>
      <p:ext uri="{BB962C8B-B14F-4D97-AF65-F5344CB8AC3E}">
        <p14:creationId xmlns:p14="http://schemas.microsoft.com/office/powerpoint/2010/main" val="51919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Reach-to-grasp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: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Reach-to-grasp: show the distinct phases, </a:t>
            </a:r>
            <a:r>
              <a:rPr lang="en-US" dirty="0" err="1"/>
              <a:t>kinematically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6595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96C5D-FD7E-4B70-891D-06329AF6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13" y="1224136"/>
            <a:ext cx="3346774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27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68A7C0-F461-4413-A727-3F01D045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32" y="2725981"/>
            <a:ext cx="6491335" cy="3943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each component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229446" y="1128227"/>
            <a:ext cx="3438898" cy="1061031"/>
            <a:chOff x="827584" y="1340768"/>
            <a:chExt cx="3438898" cy="1061031"/>
          </a:xfrm>
        </p:grpSpPr>
        <p:sp>
          <p:nvSpPr>
            <p:cNvPr id="6" name="TextBox 5"/>
            <p:cNvSpPr txBox="1"/>
            <p:nvPr/>
          </p:nvSpPr>
          <p:spPr>
            <a:xfrm>
              <a:off x="827584" y="1340768"/>
              <a:ext cx="1540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C3C3C"/>
                  </a:solidFill>
                </a:rPr>
                <a:t>General Task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7584" y="1686617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E27"/>
                  </a:solidFill>
                </a:rPr>
                <a:t>Location / Object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7584" y="2032467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5D5D5"/>
                  </a:solidFill>
                </a:rPr>
                <a:t>Noise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4598" y="1340768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2500"/>
                  </a:solidFill>
                </a:rPr>
                <a:t>Location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4598" y="1686618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2494"/>
                  </a:solidFill>
                </a:rPr>
                <a:t>Object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04598" y="203246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CFCE"/>
                  </a:solidFill>
                </a:rPr>
                <a:t>Interaction</a:t>
              </a:r>
            </a:p>
          </p:txBody>
        </p:sp>
        <p:cxnSp>
          <p:nvCxnSpPr>
            <p:cNvPr id="20" name="Straight Arrow Connector 19"/>
            <p:cNvCxnSpPr>
              <a:stCxn id="14" idx="3"/>
              <a:endCxn id="16" idx="1"/>
            </p:cNvCxnSpPr>
            <p:nvPr/>
          </p:nvCxnSpPr>
          <p:spPr bwMode="auto">
            <a:xfrm flipV="1">
              <a:off x="2743493" y="1525434"/>
              <a:ext cx="261105" cy="345849"/>
            </a:xfrm>
            <a:prstGeom prst="straightConnector1">
              <a:avLst/>
            </a:prstGeom>
            <a:noFill/>
            <a:ln w="3175" cap="flat" cmpd="sng" algn="ctr">
              <a:solidFill>
                <a:srgbClr val="009A44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/>
            <p:cNvCxnSpPr>
              <a:stCxn id="14" idx="3"/>
              <a:endCxn id="18" idx="1"/>
            </p:cNvCxnSpPr>
            <p:nvPr/>
          </p:nvCxnSpPr>
          <p:spPr bwMode="auto">
            <a:xfrm>
              <a:off x="2743493" y="1871283"/>
              <a:ext cx="261105" cy="1"/>
            </a:xfrm>
            <a:prstGeom prst="straightConnector1">
              <a:avLst/>
            </a:prstGeom>
            <a:noFill/>
            <a:ln w="3175" cap="flat" cmpd="sng" algn="ctr">
              <a:solidFill>
                <a:srgbClr val="009A44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>
              <a:stCxn id="14" idx="3"/>
              <a:endCxn id="19" idx="1"/>
            </p:cNvCxnSpPr>
            <p:nvPr/>
          </p:nvCxnSpPr>
          <p:spPr bwMode="auto">
            <a:xfrm>
              <a:off x="2743493" y="1871283"/>
              <a:ext cx="261105" cy="345850"/>
            </a:xfrm>
            <a:prstGeom prst="straightConnector1">
              <a:avLst/>
            </a:prstGeom>
            <a:noFill/>
            <a:ln w="3175" cap="flat" cmpd="sng" algn="ctr">
              <a:solidFill>
                <a:srgbClr val="009A44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E37C6F-31E3-4C14-8E75-466206F6DAAC}"/>
              </a:ext>
            </a:extLst>
          </p:cNvPr>
          <p:cNvSpPr txBox="1"/>
          <p:nvPr/>
        </p:nvSpPr>
        <p:spPr>
          <a:xfrm>
            <a:off x="179512" y="1128227"/>
            <a:ext cx="206979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</a:t>
            </a:r>
            <a:r>
              <a:rPr lang="en-US" dirty="0"/>
              <a:t>nitiation</a:t>
            </a:r>
          </a:p>
          <a:p>
            <a:r>
              <a:rPr lang="en-US" b="1" u="sng" dirty="0"/>
              <a:t>M</a:t>
            </a:r>
            <a:r>
              <a:rPr lang="en-US" dirty="0"/>
              <a:t>ovement Start</a:t>
            </a:r>
          </a:p>
          <a:p>
            <a:r>
              <a:rPr lang="en-US" dirty="0"/>
              <a:t>First </a:t>
            </a:r>
            <a:r>
              <a:rPr lang="en-US" b="1" u="sng" dirty="0"/>
              <a:t>C</a:t>
            </a:r>
            <a:r>
              <a:rPr lang="en-US" dirty="0"/>
              <a:t>ontact</a:t>
            </a:r>
          </a:p>
          <a:p>
            <a:r>
              <a:rPr lang="en-US" dirty="0"/>
              <a:t>Beginning of </a:t>
            </a:r>
            <a:r>
              <a:rPr lang="en-US" b="1" u="sng" dirty="0"/>
              <a:t>H</a:t>
            </a:r>
            <a:r>
              <a:rPr lang="en-US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820719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33EBDB-3B1B-4C23-AC99-29500B819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33" y="2725981"/>
            <a:ext cx="6491335" cy="3943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each component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229446" y="1128227"/>
            <a:ext cx="3438898" cy="1061031"/>
            <a:chOff x="827584" y="1340768"/>
            <a:chExt cx="3438898" cy="1061031"/>
          </a:xfrm>
        </p:grpSpPr>
        <p:sp>
          <p:nvSpPr>
            <p:cNvPr id="6" name="TextBox 5"/>
            <p:cNvSpPr txBox="1"/>
            <p:nvPr/>
          </p:nvSpPr>
          <p:spPr>
            <a:xfrm>
              <a:off x="827584" y="1340768"/>
              <a:ext cx="1540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C3C3C"/>
                  </a:solidFill>
                </a:rPr>
                <a:t>General Task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7584" y="1686617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E27"/>
                  </a:solidFill>
                </a:rPr>
                <a:t>Location / Object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7584" y="2032467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5D5D5"/>
                  </a:solidFill>
                </a:rPr>
                <a:t>Noise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4598" y="1340768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2500"/>
                  </a:solidFill>
                </a:rPr>
                <a:t>Location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4598" y="1686618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2494"/>
                  </a:solidFill>
                </a:rPr>
                <a:t>Object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04598" y="203246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CFCE"/>
                  </a:solidFill>
                </a:rPr>
                <a:t>Interaction</a:t>
              </a:r>
            </a:p>
          </p:txBody>
        </p:sp>
        <p:cxnSp>
          <p:nvCxnSpPr>
            <p:cNvPr id="20" name="Straight Arrow Connector 19"/>
            <p:cNvCxnSpPr>
              <a:stCxn id="14" idx="3"/>
              <a:endCxn id="16" idx="1"/>
            </p:cNvCxnSpPr>
            <p:nvPr/>
          </p:nvCxnSpPr>
          <p:spPr bwMode="auto">
            <a:xfrm flipV="1">
              <a:off x="2743493" y="1525434"/>
              <a:ext cx="261105" cy="345849"/>
            </a:xfrm>
            <a:prstGeom prst="straightConnector1">
              <a:avLst/>
            </a:prstGeom>
            <a:noFill/>
            <a:ln w="3175" cap="flat" cmpd="sng" algn="ctr">
              <a:solidFill>
                <a:srgbClr val="009A44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/>
            <p:cNvCxnSpPr>
              <a:stCxn id="14" idx="3"/>
              <a:endCxn id="18" idx="1"/>
            </p:cNvCxnSpPr>
            <p:nvPr/>
          </p:nvCxnSpPr>
          <p:spPr bwMode="auto">
            <a:xfrm>
              <a:off x="2743493" y="1871283"/>
              <a:ext cx="261105" cy="1"/>
            </a:xfrm>
            <a:prstGeom prst="straightConnector1">
              <a:avLst/>
            </a:prstGeom>
            <a:noFill/>
            <a:ln w="3175" cap="flat" cmpd="sng" algn="ctr">
              <a:solidFill>
                <a:srgbClr val="009A44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>
              <a:stCxn id="14" idx="3"/>
              <a:endCxn id="19" idx="1"/>
            </p:cNvCxnSpPr>
            <p:nvPr/>
          </p:nvCxnSpPr>
          <p:spPr bwMode="auto">
            <a:xfrm>
              <a:off x="2743493" y="1871283"/>
              <a:ext cx="261105" cy="345850"/>
            </a:xfrm>
            <a:prstGeom prst="straightConnector1">
              <a:avLst/>
            </a:prstGeom>
            <a:noFill/>
            <a:ln w="3175" cap="flat" cmpd="sng" algn="ctr">
              <a:solidFill>
                <a:srgbClr val="009A44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E37C6F-31E3-4C14-8E75-466206F6DAAC}"/>
              </a:ext>
            </a:extLst>
          </p:cNvPr>
          <p:cNvSpPr txBox="1"/>
          <p:nvPr/>
        </p:nvSpPr>
        <p:spPr>
          <a:xfrm>
            <a:off x="179512" y="1128227"/>
            <a:ext cx="206979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</a:t>
            </a:r>
            <a:r>
              <a:rPr lang="en-US" dirty="0"/>
              <a:t>nitiation</a:t>
            </a:r>
          </a:p>
          <a:p>
            <a:r>
              <a:rPr lang="en-US" b="1" u="sng" dirty="0"/>
              <a:t>M</a:t>
            </a:r>
            <a:r>
              <a:rPr lang="en-US" dirty="0"/>
              <a:t>ovement Start</a:t>
            </a:r>
          </a:p>
          <a:p>
            <a:r>
              <a:rPr lang="en-US" dirty="0"/>
              <a:t>First </a:t>
            </a:r>
            <a:r>
              <a:rPr lang="en-US" b="1" u="sng" dirty="0"/>
              <a:t>C</a:t>
            </a:r>
            <a:r>
              <a:rPr lang="en-US" dirty="0"/>
              <a:t>ontact</a:t>
            </a:r>
          </a:p>
          <a:p>
            <a:r>
              <a:rPr lang="en-US" dirty="0"/>
              <a:t>Beginning of </a:t>
            </a:r>
            <a:r>
              <a:rPr lang="en-US" b="1" u="sng" dirty="0"/>
              <a:t>H</a:t>
            </a:r>
            <a:r>
              <a:rPr lang="en-US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239164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DC73-B127-475F-952E-13D57090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subspaces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21309-53C1-479B-9155-613035108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BF942-B8FD-4C23-9A13-71D99065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4" y="2492896"/>
            <a:ext cx="8711952" cy="2973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E67760-8457-411A-A572-207618B1AF10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819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DC73-B127-475F-952E-13D57090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subspaces quantified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21309-53C1-479B-9155-613035108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67760-8457-411A-A572-207618B1AF10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033CF-0213-44DB-8914-9E8D11DE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21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DC73-B127-475F-952E-13D57090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subspaces quantified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21309-53C1-479B-9155-613035108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67760-8457-411A-A572-207618B1AF10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033CF-0213-44DB-8914-9E8D11DE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2FAC3-2D9A-424E-B937-7AF682B9CDE4}"/>
              </a:ext>
            </a:extLst>
          </p:cNvPr>
          <p:cNvSpPr txBox="1"/>
          <p:nvPr/>
        </p:nvSpPr>
        <p:spPr>
          <a:xfrm>
            <a:off x="2915816" y="306896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 distribution bootstrapping: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C2DE7A-AD51-4E8C-A729-11E5DD1D8F4B}"/>
              </a:ext>
            </a:extLst>
          </p:cNvPr>
          <p:cNvGrpSpPr/>
          <p:nvPr/>
        </p:nvGrpSpPr>
        <p:grpSpPr>
          <a:xfrm>
            <a:off x="395536" y="4057371"/>
            <a:ext cx="1169487" cy="1631216"/>
            <a:chOff x="1686940" y="4869160"/>
            <a:chExt cx="1169487" cy="1631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66CB5B-A78A-4FD6-A9A1-50B336CDDA3C}"/>
                    </a:ext>
                  </a:extLst>
                </p:cNvPr>
                <p:cNvSpPr txBox="1"/>
                <p:nvPr/>
              </p:nvSpPr>
              <p:spPr>
                <a:xfrm>
                  <a:off x="1686940" y="4869160"/>
                  <a:ext cx="116948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7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66CB5B-A78A-4FD6-A9A1-50B336CDD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940" y="4869160"/>
                  <a:ext cx="1169487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236E2-0D07-41F9-BD28-D15BA6D388C5}"/>
                    </a:ext>
                  </a:extLst>
                </p:cNvPr>
                <p:cNvSpPr/>
                <p:nvPr/>
              </p:nvSpPr>
              <p:spPr>
                <a:xfrm>
                  <a:off x="1701848" y="5977156"/>
                  <a:ext cx="113967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236E2-0D07-41F9-BD28-D15BA6D388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848" y="5977156"/>
                  <a:ext cx="113967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2700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DC73-B127-475F-952E-13D57090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subspaces quantified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21309-53C1-479B-9155-613035108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67760-8457-411A-A572-207618B1AF10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033CF-0213-44DB-8914-9E8D11DE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2FAC3-2D9A-424E-B937-7AF682B9CDE4}"/>
              </a:ext>
            </a:extLst>
          </p:cNvPr>
          <p:cNvSpPr txBox="1"/>
          <p:nvPr/>
        </p:nvSpPr>
        <p:spPr>
          <a:xfrm>
            <a:off x="2915816" y="306896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 distribution bootstrapping: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C2DE7A-AD51-4E8C-A729-11E5DD1D8F4B}"/>
              </a:ext>
            </a:extLst>
          </p:cNvPr>
          <p:cNvGrpSpPr/>
          <p:nvPr/>
        </p:nvGrpSpPr>
        <p:grpSpPr>
          <a:xfrm>
            <a:off x="395536" y="4057371"/>
            <a:ext cx="1169487" cy="1631216"/>
            <a:chOff x="1686940" y="4869160"/>
            <a:chExt cx="1169487" cy="1631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66CB5B-A78A-4FD6-A9A1-50B336CDDA3C}"/>
                    </a:ext>
                  </a:extLst>
                </p:cNvPr>
                <p:cNvSpPr txBox="1"/>
                <p:nvPr/>
              </p:nvSpPr>
              <p:spPr>
                <a:xfrm>
                  <a:off x="1686940" y="4869160"/>
                  <a:ext cx="116948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7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66CB5B-A78A-4FD6-A9A1-50B336CDD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940" y="4869160"/>
                  <a:ext cx="1169487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236E2-0D07-41F9-BD28-D15BA6D388C5}"/>
                    </a:ext>
                  </a:extLst>
                </p:cNvPr>
                <p:cNvSpPr/>
                <p:nvPr/>
              </p:nvSpPr>
              <p:spPr>
                <a:xfrm>
                  <a:off x="1701848" y="5977156"/>
                  <a:ext cx="113967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236E2-0D07-41F9-BD28-D15BA6D388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848" y="5977156"/>
                  <a:ext cx="113967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B8009C-4550-4F31-9B76-782DE53FA4D4}"/>
              </a:ext>
            </a:extLst>
          </p:cNvPr>
          <p:cNvGraphicFramePr>
            <a:graphicFrameLocks noGrp="1"/>
          </p:cNvGraphicFramePr>
          <p:nvPr/>
        </p:nvGraphicFramePr>
        <p:xfrm>
          <a:off x="2123728" y="4019539"/>
          <a:ext cx="208280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94742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856263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68838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8416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975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9655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85753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44944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3588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7668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85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376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38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71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07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0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328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25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1FB7A2-8F8F-4B82-AF9F-6B1112D19607}"/>
                  </a:ext>
                </a:extLst>
              </p:cNvPr>
              <p:cNvSpPr/>
              <p:nvPr/>
            </p:nvSpPr>
            <p:spPr>
              <a:xfrm>
                <a:off x="2506422" y="5714092"/>
                <a:ext cx="13174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1FB7A2-8F8F-4B82-AF9F-6B1112D19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22" y="5714092"/>
                <a:ext cx="131741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03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DC73-B127-475F-952E-13D57090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subspaces quantified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21309-53C1-479B-9155-613035108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67760-8457-411A-A572-207618B1AF10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033CF-0213-44DB-8914-9E8D11DE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2FAC3-2D9A-424E-B937-7AF682B9CDE4}"/>
              </a:ext>
            </a:extLst>
          </p:cNvPr>
          <p:cNvSpPr txBox="1"/>
          <p:nvPr/>
        </p:nvSpPr>
        <p:spPr>
          <a:xfrm>
            <a:off x="2915816" y="306896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 distribution bootstrapping: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C2DE7A-AD51-4E8C-A729-11E5DD1D8F4B}"/>
              </a:ext>
            </a:extLst>
          </p:cNvPr>
          <p:cNvGrpSpPr/>
          <p:nvPr/>
        </p:nvGrpSpPr>
        <p:grpSpPr>
          <a:xfrm>
            <a:off x="395536" y="4057371"/>
            <a:ext cx="1169487" cy="1631216"/>
            <a:chOff x="1686940" y="4869160"/>
            <a:chExt cx="1169487" cy="1631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66CB5B-A78A-4FD6-A9A1-50B336CDDA3C}"/>
                    </a:ext>
                  </a:extLst>
                </p:cNvPr>
                <p:cNvSpPr txBox="1"/>
                <p:nvPr/>
              </p:nvSpPr>
              <p:spPr>
                <a:xfrm>
                  <a:off x="1686940" y="4869160"/>
                  <a:ext cx="116948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7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66CB5B-A78A-4FD6-A9A1-50B336CDD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940" y="4869160"/>
                  <a:ext cx="1169487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236E2-0D07-41F9-BD28-D15BA6D388C5}"/>
                    </a:ext>
                  </a:extLst>
                </p:cNvPr>
                <p:cNvSpPr/>
                <p:nvPr/>
              </p:nvSpPr>
              <p:spPr>
                <a:xfrm>
                  <a:off x="1701848" y="5977156"/>
                  <a:ext cx="113967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236E2-0D07-41F9-BD28-D15BA6D388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848" y="5977156"/>
                  <a:ext cx="113967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B8009C-4550-4F31-9B76-782DE53FA4D4}"/>
              </a:ext>
            </a:extLst>
          </p:cNvPr>
          <p:cNvGraphicFramePr>
            <a:graphicFrameLocks noGrp="1"/>
          </p:cNvGraphicFramePr>
          <p:nvPr/>
        </p:nvGraphicFramePr>
        <p:xfrm>
          <a:off x="2123728" y="4019539"/>
          <a:ext cx="208280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94742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856263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68838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8416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975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9655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85753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44944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3588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7668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85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376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38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71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07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0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328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25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1FB7A2-8F8F-4B82-AF9F-6B1112D19607}"/>
                  </a:ext>
                </a:extLst>
              </p:cNvPr>
              <p:cNvSpPr/>
              <p:nvPr/>
            </p:nvSpPr>
            <p:spPr>
              <a:xfrm>
                <a:off x="2506422" y="5714092"/>
                <a:ext cx="13174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1FB7A2-8F8F-4B82-AF9F-6B1112D19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22" y="5714092"/>
                <a:ext cx="131741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616983-5EA5-46E5-A1DC-F667363A6F89}"/>
              </a:ext>
            </a:extLst>
          </p:cNvPr>
          <p:cNvGraphicFramePr>
            <a:graphicFrameLocks noGrp="1"/>
          </p:cNvGraphicFramePr>
          <p:nvPr/>
        </p:nvGraphicFramePr>
        <p:xfrm>
          <a:off x="5153496" y="4019539"/>
          <a:ext cx="208280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94742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856263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68838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8416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975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9655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85753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44944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3588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7668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85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76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138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71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07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0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328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25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922064-2CA3-4A04-9FBC-A2E2C884F1CE}"/>
                  </a:ext>
                </a:extLst>
              </p:cNvPr>
              <p:cNvSpPr/>
              <p:nvPr/>
            </p:nvSpPr>
            <p:spPr>
              <a:xfrm>
                <a:off x="5536190" y="5714092"/>
                <a:ext cx="13174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922064-2CA3-4A04-9FBC-A2E2C884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190" y="5714092"/>
                <a:ext cx="13174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7BF958D-91F2-4F31-B724-8EDA3CC09C11}"/>
              </a:ext>
            </a:extLst>
          </p:cNvPr>
          <p:cNvGrpSpPr/>
          <p:nvPr/>
        </p:nvGrpSpPr>
        <p:grpSpPr>
          <a:xfrm rot="5400000">
            <a:off x="3966770" y="4712444"/>
            <a:ext cx="1990978" cy="152400"/>
            <a:chOff x="4961478" y="3717032"/>
            <a:chExt cx="1990978" cy="15240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67F4D4-62ED-46B2-9261-B227A9F97B88}"/>
                </a:ext>
              </a:extLst>
            </p:cNvPr>
            <p:cNvCxnSpPr/>
            <p:nvPr/>
          </p:nvCxnSpPr>
          <p:spPr bwMode="auto">
            <a:xfrm>
              <a:off x="4961478" y="3717032"/>
              <a:ext cx="1990978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9765B02-CE28-4783-AC71-52557F5CF1C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61478" y="3869432"/>
              <a:ext cx="1990978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57522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DC73-B127-475F-952E-13D57090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subspaces quantified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21309-53C1-479B-9155-613035108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67760-8457-411A-A572-207618B1AF10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033CF-0213-44DB-8914-9E8D11DE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2FAC3-2D9A-424E-B937-7AF682B9CDE4}"/>
              </a:ext>
            </a:extLst>
          </p:cNvPr>
          <p:cNvSpPr txBox="1"/>
          <p:nvPr/>
        </p:nvSpPr>
        <p:spPr>
          <a:xfrm>
            <a:off x="2915816" y="306896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 distribution bootstrapping: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C2DE7A-AD51-4E8C-A729-11E5DD1D8F4B}"/>
              </a:ext>
            </a:extLst>
          </p:cNvPr>
          <p:cNvGrpSpPr/>
          <p:nvPr/>
        </p:nvGrpSpPr>
        <p:grpSpPr>
          <a:xfrm>
            <a:off x="395536" y="4057371"/>
            <a:ext cx="1169487" cy="1631216"/>
            <a:chOff x="1686940" y="4869160"/>
            <a:chExt cx="1169487" cy="1631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66CB5B-A78A-4FD6-A9A1-50B336CDDA3C}"/>
                    </a:ext>
                  </a:extLst>
                </p:cNvPr>
                <p:cNvSpPr txBox="1"/>
                <p:nvPr/>
              </p:nvSpPr>
              <p:spPr>
                <a:xfrm>
                  <a:off x="1686940" y="4869160"/>
                  <a:ext cx="116948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7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66CB5B-A78A-4FD6-A9A1-50B336CDD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940" y="4869160"/>
                  <a:ext cx="1169487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236E2-0D07-41F9-BD28-D15BA6D388C5}"/>
                    </a:ext>
                  </a:extLst>
                </p:cNvPr>
                <p:cNvSpPr/>
                <p:nvPr/>
              </p:nvSpPr>
              <p:spPr>
                <a:xfrm>
                  <a:off x="1701848" y="5977156"/>
                  <a:ext cx="113967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236E2-0D07-41F9-BD28-D15BA6D388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848" y="5977156"/>
                  <a:ext cx="113967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1B8009C-4550-4F31-9B76-782DE53FA4D4}"/>
              </a:ext>
            </a:extLst>
          </p:cNvPr>
          <p:cNvGraphicFramePr>
            <a:graphicFrameLocks noGrp="1"/>
          </p:cNvGraphicFramePr>
          <p:nvPr/>
        </p:nvGraphicFramePr>
        <p:xfrm>
          <a:off x="2123728" y="4019539"/>
          <a:ext cx="208280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94742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856263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68838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8416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975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9655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85753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44944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3588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7668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85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376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38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71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07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0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328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25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1FB7A2-8F8F-4B82-AF9F-6B1112D19607}"/>
                  </a:ext>
                </a:extLst>
              </p:cNvPr>
              <p:cNvSpPr/>
              <p:nvPr/>
            </p:nvSpPr>
            <p:spPr>
              <a:xfrm>
                <a:off x="2506422" y="5714092"/>
                <a:ext cx="13174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1FB7A2-8F8F-4B82-AF9F-6B1112D19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22" y="5714092"/>
                <a:ext cx="131741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616983-5EA5-46E5-A1DC-F667363A6F89}"/>
              </a:ext>
            </a:extLst>
          </p:cNvPr>
          <p:cNvGraphicFramePr>
            <a:graphicFrameLocks noGrp="1"/>
          </p:cNvGraphicFramePr>
          <p:nvPr/>
        </p:nvGraphicFramePr>
        <p:xfrm>
          <a:off x="5153496" y="4019539"/>
          <a:ext cx="208280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94742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856263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68838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8416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9759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9655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85753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44944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3588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7668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85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76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138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71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07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0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328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25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922064-2CA3-4A04-9FBC-A2E2C884F1CE}"/>
                  </a:ext>
                </a:extLst>
              </p:cNvPr>
              <p:cNvSpPr/>
              <p:nvPr/>
            </p:nvSpPr>
            <p:spPr>
              <a:xfrm>
                <a:off x="5536190" y="5714092"/>
                <a:ext cx="13174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922064-2CA3-4A04-9FBC-A2E2C884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190" y="5714092"/>
                <a:ext cx="13174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7BF958D-91F2-4F31-B724-8EDA3CC09C11}"/>
              </a:ext>
            </a:extLst>
          </p:cNvPr>
          <p:cNvGrpSpPr/>
          <p:nvPr/>
        </p:nvGrpSpPr>
        <p:grpSpPr>
          <a:xfrm rot="5400000">
            <a:off x="3966770" y="4712444"/>
            <a:ext cx="1990978" cy="152400"/>
            <a:chOff x="4961478" y="3717032"/>
            <a:chExt cx="1990978" cy="15240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67F4D4-62ED-46B2-9261-B227A9F97B88}"/>
                </a:ext>
              </a:extLst>
            </p:cNvPr>
            <p:cNvCxnSpPr/>
            <p:nvPr/>
          </p:nvCxnSpPr>
          <p:spPr bwMode="auto">
            <a:xfrm>
              <a:off x="4961478" y="3717032"/>
              <a:ext cx="1990978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9765B02-CE28-4783-AC71-52557F5CF1C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61478" y="3869432"/>
              <a:ext cx="1990978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A7EA4F-34C9-4C5E-A632-955B3BCD040C}"/>
              </a:ext>
            </a:extLst>
          </p:cNvPr>
          <p:cNvGrpSpPr/>
          <p:nvPr/>
        </p:nvGrpSpPr>
        <p:grpSpPr>
          <a:xfrm>
            <a:off x="7814460" y="4057371"/>
            <a:ext cx="1190902" cy="1631216"/>
            <a:chOff x="1689040" y="4869160"/>
            <a:chExt cx="1190902" cy="1631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6250ADC-22EC-4A4F-90CC-043BBF361115}"/>
                    </a:ext>
                  </a:extLst>
                </p:cNvPr>
                <p:cNvSpPr txBox="1"/>
                <p:nvPr/>
              </p:nvSpPr>
              <p:spPr>
                <a:xfrm>
                  <a:off x="1689040" y="4869160"/>
                  <a:ext cx="119090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7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6250ADC-22EC-4A4F-90CC-043BBF361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040" y="4869160"/>
                  <a:ext cx="1190902" cy="110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4ADD9FB-854E-4575-913F-2885DBB788E6}"/>
                    </a:ext>
                  </a:extLst>
                </p:cNvPr>
                <p:cNvSpPr/>
                <p:nvPr/>
              </p:nvSpPr>
              <p:spPr>
                <a:xfrm>
                  <a:off x="1714656" y="5977156"/>
                  <a:ext cx="113967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4ADD9FB-854E-4575-913F-2885DBB788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656" y="5977156"/>
                  <a:ext cx="113967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66259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DC73-B127-475F-952E-13D57090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subspaces quantified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21309-53C1-479B-9155-613035108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67760-8457-411A-A572-207618B1AF10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033CF-0213-44DB-8914-9E8D11DE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DF17F4-4B7C-452C-BCBD-8415D768CB3E}"/>
              </a:ext>
            </a:extLst>
          </p:cNvPr>
          <p:cNvSpPr txBox="1"/>
          <p:nvPr/>
        </p:nvSpPr>
        <p:spPr>
          <a:xfrm>
            <a:off x="3365866" y="2996952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(95% CI of Null):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ED43B4-D890-4DBA-A7D4-AA49FA0F0F77}"/>
              </a:ext>
            </a:extLst>
          </p:cNvPr>
          <p:cNvGrpSpPr/>
          <p:nvPr/>
        </p:nvGrpSpPr>
        <p:grpSpPr>
          <a:xfrm>
            <a:off x="573054" y="3717032"/>
            <a:ext cx="7997892" cy="1514202"/>
            <a:chOff x="735072" y="3707740"/>
            <a:chExt cx="7997892" cy="15142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802EA2-32C4-4DAA-9F7D-49CA3E9FF49F}"/>
                </a:ext>
              </a:extLst>
            </p:cNvPr>
            <p:cNvGrpSpPr/>
            <p:nvPr/>
          </p:nvGrpSpPr>
          <p:grpSpPr>
            <a:xfrm>
              <a:off x="735072" y="3707740"/>
              <a:ext cx="2396768" cy="1514202"/>
              <a:chOff x="735072" y="3707740"/>
              <a:chExt cx="2396768" cy="151420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81CF2C-2B9A-467E-B1F0-9FF5A5A80A82}"/>
                  </a:ext>
                </a:extLst>
              </p:cNvPr>
              <p:cNvSpPr txBox="1"/>
              <p:nvPr/>
            </p:nvSpPr>
            <p:spPr>
              <a:xfrm>
                <a:off x="1318055" y="3707740"/>
                <a:ext cx="1230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GT vs LO: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3FB5A-4EC1-49BE-A532-432275622ADA}"/>
                  </a:ext>
                </a:extLst>
              </p:cNvPr>
              <p:cNvSpPr txBox="1"/>
              <p:nvPr/>
            </p:nvSpPr>
            <p:spPr>
              <a:xfrm>
                <a:off x="735072" y="4437112"/>
                <a:ext cx="239676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L: 0.26 (0.02 – 0.18)</a:t>
                </a:r>
              </a:p>
              <a:p>
                <a:r>
                  <a:rPr lang="en-US" dirty="0"/>
                  <a:t>X: 0.26 (0.02 – 0.20)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2AD0DA9-3ADF-486A-AEB3-2CEEB2E535E8}"/>
                </a:ext>
              </a:extLst>
            </p:cNvPr>
            <p:cNvGrpSpPr/>
            <p:nvPr/>
          </p:nvGrpSpPr>
          <p:grpSpPr>
            <a:xfrm>
              <a:off x="3535634" y="3707740"/>
              <a:ext cx="2396768" cy="1475575"/>
              <a:chOff x="3337612" y="3707740"/>
              <a:chExt cx="2396768" cy="14755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8C8C34-D21B-4779-B9B2-CE55AA5848B8}"/>
                  </a:ext>
                </a:extLst>
              </p:cNvPr>
              <p:cNvSpPr txBox="1"/>
              <p:nvPr/>
            </p:nvSpPr>
            <p:spPr>
              <a:xfrm>
                <a:off x="3779912" y="370774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GT vs Noise: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B23C00-7402-4902-9E38-916E237CE8BC}"/>
                  </a:ext>
                </a:extLst>
              </p:cNvPr>
              <p:cNvSpPr txBox="1"/>
              <p:nvPr/>
            </p:nvSpPr>
            <p:spPr>
              <a:xfrm>
                <a:off x="3337612" y="4398485"/>
                <a:ext cx="239676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L: 0.18 (0.11 – 0.17)</a:t>
                </a:r>
              </a:p>
              <a:p>
                <a:r>
                  <a:rPr lang="en-US" dirty="0"/>
                  <a:t>X: 0.24 (0.15 – 0.21)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4320AF-65A5-4CEC-84E6-FD5AAD0CE591}"/>
                </a:ext>
              </a:extLst>
            </p:cNvPr>
            <p:cNvGrpSpPr/>
            <p:nvPr/>
          </p:nvGrpSpPr>
          <p:grpSpPr>
            <a:xfrm>
              <a:off x="6336196" y="3707740"/>
              <a:ext cx="2396768" cy="1475575"/>
              <a:chOff x="6336196" y="3707740"/>
              <a:chExt cx="2396768" cy="147557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1083EA-FAD7-4EEB-B65E-EBEC757302AD}"/>
                  </a:ext>
                </a:extLst>
              </p:cNvPr>
              <p:cNvSpPr txBox="1"/>
              <p:nvPr/>
            </p:nvSpPr>
            <p:spPr>
              <a:xfrm>
                <a:off x="6778496" y="370774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 vs Noise: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C30EDE-AC8C-4EA4-9263-165CBB0BA7FA}"/>
                  </a:ext>
                </a:extLst>
              </p:cNvPr>
              <p:cNvSpPr txBox="1"/>
              <p:nvPr/>
            </p:nvSpPr>
            <p:spPr>
              <a:xfrm>
                <a:off x="6336196" y="4398485"/>
                <a:ext cx="239676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L: 0.29 (0.20 – 0.29)</a:t>
                </a:r>
              </a:p>
              <a:p>
                <a:r>
                  <a:rPr lang="en-US" dirty="0"/>
                  <a:t>X: 0.36 (0.26 – 0.33)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478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Coupling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arm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hand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Reach-to-grasp: show kinematic coupling of arm &amp; hand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3876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DC73-B127-475F-952E-13D57090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subspaces quantified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21309-53C1-479B-9155-6130351086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67760-8457-411A-A572-207618B1AF10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033CF-0213-44DB-8914-9E8D11DE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DF17F4-4B7C-452C-BCBD-8415D768CB3E}"/>
              </a:ext>
            </a:extLst>
          </p:cNvPr>
          <p:cNvSpPr txBox="1"/>
          <p:nvPr/>
        </p:nvSpPr>
        <p:spPr>
          <a:xfrm>
            <a:off x="3365866" y="2996952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(95% CI of Null):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ED43B4-D890-4DBA-A7D4-AA49FA0F0F77}"/>
              </a:ext>
            </a:extLst>
          </p:cNvPr>
          <p:cNvGrpSpPr/>
          <p:nvPr/>
        </p:nvGrpSpPr>
        <p:grpSpPr>
          <a:xfrm>
            <a:off x="573054" y="3717032"/>
            <a:ext cx="7997892" cy="1514202"/>
            <a:chOff x="735072" y="3707740"/>
            <a:chExt cx="7997892" cy="15142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802EA2-32C4-4DAA-9F7D-49CA3E9FF49F}"/>
                </a:ext>
              </a:extLst>
            </p:cNvPr>
            <p:cNvGrpSpPr/>
            <p:nvPr/>
          </p:nvGrpSpPr>
          <p:grpSpPr>
            <a:xfrm>
              <a:off x="735072" y="3707740"/>
              <a:ext cx="2396768" cy="1514202"/>
              <a:chOff x="735072" y="3707740"/>
              <a:chExt cx="2396768" cy="151420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81CF2C-2B9A-467E-B1F0-9FF5A5A80A82}"/>
                  </a:ext>
                </a:extLst>
              </p:cNvPr>
              <p:cNvSpPr txBox="1"/>
              <p:nvPr/>
            </p:nvSpPr>
            <p:spPr>
              <a:xfrm>
                <a:off x="1318055" y="3707740"/>
                <a:ext cx="1230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GT vs LO: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3FB5A-4EC1-49BE-A532-432275622ADA}"/>
                  </a:ext>
                </a:extLst>
              </p:cNvPr>
              <p:cNvSpPr txBox="1"/>
              <p:nvPr/>
            </p:nvSpPr>
            <p:spPr>
              <a:xfrm>
                <a:off x="735072" y="4437112"/>
                <a:ext cx="239676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L: 0.26 (0.02 – 0.18)</a:t>
                </a:r>
              </a:p>
              <a:p>
                <a:r>
                  <a:rPr lang="en-US" dirty="0"/>
                  <a:t>X: 0.26 (0.02 – 0.20)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2AD0DA9-3ADF-486A-AEB3-2CEEB2E535E8}"/>
                </a:ext>
              </a:extLst>
            </p:cNvPr>
            <p:cNvGrpSpPr/>
            <p:nvPr/>
          </p:nvGrpSpPr>
          <p:grpSpPr>
            <a:xfrm>
              <a:off x="3535634" y="3707740"/>
              <a:ext cx="2396768" cy="1475575"/>
              <a:chOff x="3337612" y="3707740"/>
              <a:chExt cx="2396768" cy="14755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8C8C34-D21B-4779-B9B2-CE55AA5848B8}"/>
                  </a:ext>
                </a:extLst>
              </p:cNvPr>
              <p:cNvSpPr txBox="1"/>
              <p:nvPr/>
            </p:nvSpPr>
            <p:spPr>
              <a:xfrm>
                <a:off x="3779912" y="370774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GT vs Noise: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B23C00-7402-4902-9E38-916E237CE8BC}"/>
                  </a:ext>
                </a:extLst>
              </p:cNvPr>
              <p:cNvSpPr txBox="1"/>
              <p:nvPr/>
            </p:nvSpPr>
            <p:spPr>
              <a:xfrm>
                <a:off x="3337612" y="4398485"/>
                <a:ext cx="239676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L: 0.18 (0.11 – 0.17)</a:t>
                </a:r>
              </a:p>
              <a:p>
                <a:r>
                  <a:rPr lang="en-US" dirty="0"/>
                  <a:t>X: 0.24 (0.15 – 0.21)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4320AF-65A5-4CEC-84E6-FD5AAD0CE591}"/>
                </a:ext>
              </a:extLst>
            </p:cNvPr>
            <p:cNvGrpSpPr/>
            <p:nvPr/>
          </p:nvGrpSpPr>
          <p:grpSpPr>
            <a:xfrm>
              <a:off x="6336196" y="3707740"/>
              <a:ext cx="2396768" cy="1475575"/>
              <a:chOff x="6336196" y="3707740"/>
              <a:chExt cx="2396768" cy="147557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1083EA-FAD7-4EEB-B65E-EBEC757302AD}"/>
                  </a:ext>
                </a:extLst>
              </p:cNvPr>
              <p:cNvSpPr txBox="1"/>
              <p:nvPr/>
            </p:nvSpPr>
            <p:spPr>
              <a:xfrm>
                <a:off x="6778496" y="370774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 vs Noise: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C30EDE-AC8C-4EA4-9263-165CBB0BA7FA}"/>
                  </a:ext>
                </a:extLst>
              </p:cNvPr>
              <p:cNvSpPr txBox="1"/>
              <p:nvPr/>
            </p:nvSpPr>
            <p:spPr>
              <a:xfrm>
                <a:off x="6336196" y="4398485"/>
                <a:ext cx="239676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L: 0.29 (0.20 – 0.29)</a:t>
                </a:r>
              </a:p>
              <a:p>
                <a:r>
                  <a:rPr lang="en-US" dirty="0"/>
                  <a:t>X: 0.36 (0.26 – 0.33)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EBD2CE2-96CF-40A3-B24D-46A56DECADA4}"/>
              </a:ext>
            </a:extLst>
          </p:cNvPr>
          <p:cNvSpPr txBox="1"/>
          <p:nvPr/>
        </p:nvSpPr>
        <p:spPr>
          <a:xfrm>
            <a:off x="3959932" y="5589240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 0!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3862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 onto GT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C24B3-F441-4CBA-9E37-09D393390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88" y="1628800"/>
            <a:ext cx="5842223" cy="430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5870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 onto LO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1D9DB-D580-406C-BDC8-B55B595C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61" y="1441347"/>
            <a:ext cx="5977483" cy="48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3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 onto LO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1D9DB-D580-406C-BDC8-B55B595C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61" y="1441347"/>
            <a:ext cx="5977483" cy="48679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EFB01B-EB2F-401A-8F53-6F4120806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9"/>
          <a:stretch/>
        </p:blipFill>
        <p:spPr>
          <a:xfrm>
            <a:off x="1654508" y="1506265"/>
            <a:ext cx="4429660" cy="480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80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PCA for different alignments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6AFC1-ADF3-4D27-8F00-E9D95F55F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26" y="1340768"/>
            <a:ext cx="6381947" cy="50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58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PCA for different alignments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43396-0FBE-4C26-AB77-EC60635CB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342557"/>
            <a:ext cx="6768752" cy="51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81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BD9DA-D6BA-4ABC-AD9C-477255EDF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488"/>
          <a:stretch/>
        </p:blipFill>
        <p:spPr>
          <a:xfrm>
            <a:off x="3325760" y="1204529"/>
            <a:ext cx="2492480" cy="64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019A0-2D93-4BD3-A6F4-041A1800F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015"/>
          <a:stretch/>
        </p:blipFill>
        <p:spPr>
          <a:xfrm>
            <a:off x="3325760" y="1204529"/>
            <a:ext cx="2492480" cy="100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54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D0822-B4CB-423E-B00A-9E27B55C3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542"/>
          <a:stretch/>
        </p:blipFill>
        <p:spPr>
          <a:xfrm>
            <a:off x="3325760" y="1204529"/>
            <a:ext cx="2492480" cy="13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92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503D9-6097-4358-A755-B0C070BAA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73"/>
          <a:stretch/>
        </p:blipFill>
        <p:spPr>
          <a:xfrm>
            <a:off x="3325760" y="1204529"/>
            <a:ext cx="2492480" cy="17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8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reach-to-grasp</a:t>
            </a:r>
            <a:r>
              <a:rPr lang="de-DE" dirty="0"/>
              <a:t>: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pathways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Reach-to-grasp: show the segregated reach- and grasp-pathways</a:t>
            </a:r>
          </a:p>
          <a:p>
            <a:r>
              <a:rPr lang="en-US" dirty="0"/>
              <a:t>Include the putative </a:t>
            </a:r>
            <a:r>
              <a:rPr lang="en-US" dirty="0" err="1"/>
              <a:t>somatotopy</a:t>
            </a:r>
            <a:r>
              <a:rPr lang="en-US" dirty="0"/>
              <a:t> in M1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7068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ECB-3526-4AA4-9978-E58D5068A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300"/>
          <a:stretch/>
        </p:blipFill>
        <p:spPr>
          <a:xfrm>
            <a:off x="3325760" y="1204529"/>
            <a:ext cx="2492480" cy="21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31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ECB-3526-4AA4-9978-E58D5068A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532"/>
          <a:stretch/>
        </p:blipFill>
        <p:spPr>
          <a:xfrm>
            <a:off x="3325760" y="1204529"/>
            <a:ext cx="2492480" cy="25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ECB-3526-4AA4-9978-E58D5068A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58"/>
          <a:stretch/>
        </p:blipFill>
        <p:spPr>
          <a:xfrm>
            <a:off x="3325760" y="1204529"/>
            <a:ext cx="2492480" cy="29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46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ECB-3526-4AA4-9978-E58D5068A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90"/>
          <a:stretch/>
        </p:blipFill>
        <p:spPr>
          <a:xfrm>
            <a:off x="3325760" y="1204529"/>
            <a:ext cx="2492480" cy="33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8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ECB-3526-4AA4-9978-E58D5068A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16"/>
          <a:stretch/>
        </p:blipFill>
        <p:spPr>
          <a:xfrm>
            <a:off x="3325760" y="1204529"/>
            <a:ext cx="2492480" cy="37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4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ECB-3526-4AA4-9978-E58D5068A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49"/>
          <a:stretch/>
        </p:blipFill>
        <p:spPr>
          <a:xfrm>
            <a:off x="3325760" y="1204529"/>
            <a:ext cx="2492480" cy="41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13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ECB-3526-4AA4-9978-E58D5068A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75"/>
          <a:stretch/>
        </p:blipFill>
        <p:spPr>
          <a:xfrm>
            <a:off x="3325760" y="1204529"/>
            <a:ext cx="2492480" cy="452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11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ECB-3526-4AA4-9978-E58D5068A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07"/>
          <a:stretch/>
        </p:blipFill>
        <p:spPr>
          <a:xfrm>
            <a:off x="3325760" y="1204529"/>
            <a:ext cx="2492480" cy="49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70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i="1" dirty="0"/>
              <a:t>more </a:t>
            </a:r>
            <a:r>
              <a:rPr lang="en-US" dirty="0"/>
              <a:t>time-specific PCA!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B0ECB-3526-4AA4-9978-E58D5068A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760" y="1204529"/>
            <a:ext cx="2492480" cy="55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23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time-specific PCAs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94B13-A7D1-45A9-A88E-9941BD6F8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6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information along these pathways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Reach-to-grasp: show the amount of overlap (at the single-neuronal level) at multiple stages of the movement planning-to-execution hierarchy:</a:t>
            </a:r>
          </a:p>
          <a:p>
            <a:r>
              <a:rPr lang="en-US" dirty="0"/>
              <a:t>Lehmann et al. 2013</a:t>
            </a:r>
          </a:p>
          <a:p>
            <a:r>
              <a:rPr lang="en-US" dirty="0"/>
              <a:t>Takahashi et al.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2430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time-specific PCAs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5D138-15C3-4FBF-8D61-9B9D29FC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80" y="2843551"/>
            <a:ext cx="4405840" cy="3609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94B13-A7D1-45A9-A88E-9941BD6F8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21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between time-specific PCAs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5D138-15C3-4FBF-8D61-9B9D29FC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80" y="2843551"/>
            <a:ext cx="4405840" cy="3609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94B13-A7D1-45A9-A88E-9941BD6F8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1556792"/>
            <a:ext cx="3886200" cy="116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9170B-FAF5-4C2F-BEC8-1BD90A8A534A}"/>
              </a:ext>
            </a:extLst>
          </p:cNvPr>
          <p:cNvSpPr txBox="1"/>
          <p:nvPr/>
        </p:nvSpPr>
        <p:spPr>
          <a:xfrm>
            <a:off x="6695753" y="3454524"/>
            <a:ext cx="237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95% CI if sampled from </a:t>
            </a:r>
            <a:r>
              <a:rPr lang="en-US" sz="1400" i="1" dirty="0"/>
              <a:t>same </a:t>
            </a:r>
            <a:r>
              <a:rPr lang="en-US" sz="1400" dirty="0"/>
              <a:t>subspace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C7A6B-F47C-46FD-8BD1-697B17A7A6DC}"/>
              </a:ext>
            </a:extLst>
          </p:cNvPr>
          <p:cNvSpPr txBox="1"/>
          <p:nvPr/>
        </p:nvSpPr>
        <p:spPr>
          <a:xfrm>
            <a:off x="6695753" y="5714092"/>
            <a:ext cx="237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95% CI if sampled from </a:t>
            </a:r>
            <a:r>
              <a:rPr lang="en-US" sz="1400" i="1" dirty="0"/>
              <a:t>shuffled </a:t>
            </a:r>
            <a:r>
              <a:rPr lang="en-US" sz="1400" dirty="0"/>
              <a:t>subspaces</a:t>
            </a:r>
          </a:p>
        </p:txBody>
      </p:sp>
    </p:spTree>
    <p:extLst>
      <p:ext uri="{BB962C8B-B14F-4D97-AF65-F5344CB8AC3E}">
        <p14:creationId xmlns:p14="http://schemas.microsoft.com/office/powerpoint/2010/main" val="3284099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0FF8-86E9-4D45-8C46-D42EFD38A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79479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D4A-A1FA-4EAF-A5AE-B4CDA7A8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CF66-931E-4163-9539-379A622E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selectivity in individual M1 neurons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D841-670B-4F30-881C-527F85F2A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358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D4A-A1FA-4EAF-A5AE-B4CDA7A8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CF66-931E-4163-9539-379A622E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selectivity in individual M1 neurons</a:t>
            </a:r>
          </a:p>
          <a:p>
            <a:endParaRPr lang="en-US" dirty="0"/>
          </a:p>
          <a:p>
            <a:r>
              <a:rPr lang="en-US" dirty="0"/>
              <a:t>Separation of location &amp; object only at the population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D841-670B-4F30-881C-527F85F2A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493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D4A-A1FA-4EAF-A5AE-B4CDA7A8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CF66-931E-4163-9539-379A622E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selectivity in individual M1 neurons</a:t>
            </a:r>
          </a:p>
          <a:p>
            <a:endParaRPr lang="en-US" dirty="0"/>
          </a:p>
          <a:p>
            <a:r>
              <a:rPr lang="en-US" dirty="0"/>
              <a:t>Separation of location &amp; object only at the population level</a:t>
            </a:r>
          </a:p>
          <a:p>
            <a:pPr lvl="1"/>
            <a:r>
              <a:rPr lang="en-US" dirty="0"/>
              <a:t>No spatial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D841-670B-4F30-881C-527F85F2A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911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D4A-A1FA-4EAF-A5AE-B4CDA7A8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CF66-931E-4163-9539-379A622E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selectivity in individual M1 neurons</a:t>
            </a:r>
          </a:p>
          <a:p>
            <a:endParaRPr lang="en-US" dirty="0"/>
          </a:p>
          <a:p>
            <a:r>
              <a:rPr lang="en-US" dirty="0"/>
              <a:t>Separation of location &amp; object only at the population level</a:t>
            </a:r>
          </a:p>
          <a:p>
            <a:pPr lvl="1"/>
            <a:r>
              <a:rPr lang="en-US" dirty="0"/>
              <a:t>No spatial organization</a:t>
            </a:r>
          </a:p>
          <a:p>
            <a:pPr lvl="1"/>
            <a:r>
              <a:rPr lang="en-US" dirty="0"/>
              <a:t>Separation != orthogonal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D841-670B-4F30-881C-527F85F2A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760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D4A-A1FA-4EAF-A5AE-B4CDA7A8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CF66-931E-4163-9539-379A622E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selectivity in individual M1 neurons</a:t>
            </a:r>
          </a:p>
          <a:p>
            <a:endParaRPr lang="en-US" dirty="0"/>
          </a:p>
          <a:p>
            <a:r>
              <a:rPr lang="en-US" dirty="0"/>
              <a:t>Separation of location &amp; object only at the population level</a:t>
            </a:r>
          </a:p>
          <a:p>
            <a:pPr lvl="1"/>
            <a:r>
              <a:rPr lang="en-US" dirty="0"/>
              <a:t>No spatial organization</a:t>
            </a:r>
          </a:p>
          <a:p>
            <a:pPr lvl="1"/>
            <a:r>
              <a:rPr lang="en-US" dirty="0"/>
              <a:t>Separation != orthogonal</a:t>
            </a:r>
          </a:p>
          <a:p>
            <a:endParaRPr lang="en-US" dirty="0"/>
          </a:p>
          <a:p>
            <a:r>
              <a:rPr lang="en-US" dirty="0"/>
              <a:t>Over time, neural activity gradually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D841-670B-4F30-881C-527F85F2A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8896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D4A-A1FA-4EAF-A5AE-B4CDA7A8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CF66-931E-4163-9539-379A622E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selectivity in individual M1 neurons</a:t>
            </a:r>
          </a:p>
          <a:p>
            <a:endParaRPr lang="en-US" dirty="0"/>
          </a:p>
          <a:p>
            <a:r>
              <a:rPr lang="en-US" dirty="0"/>
              <a:t>Separation of location &amp; object only at the population level</a:t>
            </a:r>
          </a:p>
          <a:p>
            <a:pPr lvl="1"/>
            <a:r>
              <a:rPr lang="en-US" dirty="0"/>
              <a:t>No spatial organization</a:t>
            </a:r>
          </a:p>
          <a:p>
            <a:pPr lvl="1"/>
            <a:r>
              <a:rPr lang="en-US" dirty="0"/>
              <a:t>Separation != orthogonal</a:t>
            </a:r>
          </a:p>
          <a:p>
            <a:endParaRPr lang="en-US" dirty="0"/>
          </a:p>
          <a:p>
            <a:r>
              <a:rPr lang="en-US" dirty="0"/>
              <a:t>Over time, neural activity gradually transitions</a:t>
            </a:r>
          </a:p>
          <a:p>
            <a:pPr lvl="1"/>
            <a:r>
              <a:rPr lang="en-US" dirty="0"/>
              <a:t>From location-specific (“reach”)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D841-670B-4F30-881C-527F85F2A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027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D4A-A1FA-4EAF-A5AE-B4CDA7A8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CF66-931E-4163-9539-379A622E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selectivity in individual M1 neurons</a:t>
            </a:r>
          </a:p>
          <a:p>
            <a:endParaRPr lang="en-US" dirty="0"/>
          </a:p>
          <a:p>
            <a:r>
              <a:rPr lang="en-US" dirty="0"/>
              <a:t>Separation of location &amp; object only at the population level</a:t>
            </a:r>
          </a:p>
          <a:p>
            <a:pPr lvl="1"/>
            <a:r>
              <a:rPr lang="en-US" dirty="0"/>
              <a:t>No spatial organization</a:t>
            </a:r>
          </a:p>
          <a:p>
            <a:pPr lvl="1"/>
            <a:r>
              <a:rPr lang="en-US" dirty="0"/>
              <a:t>Separation != orthogonal</a:t>
            </a:r>
          </a:p>
          <a:p>
            <a:endParaRPr lang="en-US" dirty="0"/>
          </a:p>
          <a:p>
            <a:r>
              <a:rPr lang="en-US" dirty="0"/>
              <a:t>Over time, neural activity gradually transitions</a:t>
            </a:r>
          </a:p>
          <a:p>
            <a:pPr lvl="1"/>
            <a:r>
              <a:rPr lang="en-US" dirty="0"/>
              <a:t>From location-specific (“reach”) subspace</a:t>
            </a:r>
          </a:p>
          <a:p>
            <a:pPr lvl="1"/>
            <a:r>
              <a:rPr lang="en-US" dirty="0"/>
              <a:t>To object-specific (“grasp &amp; manipulate”) subspace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D841-670B-4F30-881C-527F85F2A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142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information in M1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Reach-to-grasp: show the amount of overlap (at the single-neuronal level) at multiple stages of the movement planning-to-execution hierarchy:</a:t>
            </a:r>
          </a:p>
          <a:p>
            <a:r>
              <a:rPr lang="en-US" dirty="0" err="1"/>
              <a:t>Schieber’s</a:t>
            </a:r>
            <a:r>
              <a:rPr lang="en-US" dirty="0"/>
              <a:t> monkey wrench in M1 </a:t>
            </a:r>
            <a:r>
              <a:rPr lang="en-US" dirty="0" err="1"/>
              <a:t>somatotopy</a:t>
            </a:r>
            <a:endParaRPr lang="en-US" dirty="0"/>
          </a:p>
          <a:p>
            <a:r>
              <a:rPr lang="en-US" dirty="0"/>
              <a:t>Rouse &amp; </a:t>
            </a:r>
            <a:r>
              <a:rPr lang="en-US" dirty="0" err="1"/>
              <a:t>Schieber</a:t>
            </a:r>
            <a:r>
              <a:rPr lang="en-US" dirty="0"/>
              <a:t>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25472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9099-EECA-47F1-B290-3CB33F2AA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Epilogue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1EB97-E3B0-4C8F-A26F-FB5D99618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Whence comes this transition?</a:t>
            </a:r>
          </a:p>
        </p:txBody>
      </p:sp>
    </p:spTree>
    <p:extLst>
      <p:ext uri="{BB962C8B-B14F-4D97-AF65-F5344CB8AC3E}">
        <p14:creationId xmlns:p14="http://schemas.microsoft.com/office/powerpoint/2010/main" val="349164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503E2D-63CA-4B90-9F0B-33845AD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Single rotational plane during reaching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9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503E2D-63CA-4B90-9F0B-33845AD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Single rotational plane during reaching</a:t>
            </a:r>
          </a:p>
          <a:p>
            <a:pPr lvl="1"/>
            <a:r>
              <a:rPr lang="en-US" dirty="0"/>
              <a:t>Captures gradual transition from preparation to movement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1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503E2D-63CA-4B90-9F0B-33845AD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Single rotational plane during reaching</a:t>
            </a:r>
          </a:p>
          <a:p>
            <a:pPr lvl="1"/>
            <a:r>
              <a:rPr lang="en-US" dirty="0"/>
              <a:t>Captures gradual transition from preparation to movement</a:t>
            </a:r>
          </a:p>
          <a:p>
            <a:pPr lvl="1"/>
            <a:r>
              <a:rPr lang="en-US" dirty="0"/>
              <a:t>Applies across multiple reaching contexts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555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503E2D-63CA-4B90-9F0B-33845AD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Single rotational plane during reaching</a:t>
            </a:r>
          </a:p>
          <a:p>
            <a:pPr lvl="1"/>
            <a:r>
              <a:rPr lang="en-US" dirty="0"/>
              <a:t>Captures gradual transition from preparation to movement</a:t>
            </a:r>
          </a:p>
          <a:p>
            <a:pPr lvl="1"/>
            <a:r>
              <a:rPr lang="en-US" dirty="0"/>
              <a:t>Applies across multiple reaching contexts</a:t>
            </a:r>
          </a:p>
          <a:p>
            <a:endParaRPr lang="en-US" dirty="0"/>
          </a:p>
          <a:p>
            <a:r>
              <a:rPr lang="en-US" dirty="0"/>
              <a:t>Can this also account for transition from reach to grasp?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20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11852-2E6B-46EA-8491-F8AE83AB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9" y="1472484"/>
            <a:ext cx="5977483" cy="490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19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11852-2E6B-46EA-8491-F8AE83AB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9" y="1472484"/>
            <a:ext cx="5977483" cy="4908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F5CB0-AE59-4F28-A887-9BB1FC15D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8" r="7158"/>
          <a:stretch/>
        </p:blipFill>
        <p:spPr>
          <a:xfrm>
            <a:off x="1619672" y="1983829"/>
            <a:ext cx="4392488" cy="43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072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11852-2E6B-46EA-8491-F8AE83AB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9" y="1472484"/>
            <a:ext cx="5977483" cy="490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33CA5-B8BB-4DE3-99D6-52112A4CF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8" b="-1"/>
          <a:stretch/>
        </p:blipFill>
        <p:spPr>
          <a:xfrm>
            <a:off x="1698650" y="1988841"/>
            <a:ext cx="4385518" cy="42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503E2D-63CA-4B90-9F0B-33845AD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Single rotational plane during reaching</a:t>
            </a:r>
          </a:p>
          <a:p>
            <a:pPr lvl="1"/>
            <a:r>
              <a:rPr lang="en-US" dirty="0"/>
              <a:t>Captures gradual transition from preparation to movement</a:t>
            </a:r>
          </a:p>
          <a:p>
            <a:pPr lvl="1"/>
            <a:r>
              <a:rPr lang="en-US" dirty="0"/>
              <a:t>Applies across multiple reaching contexts</a:t>
            </a:r>
          </a:p>
          <a:p>
            <a:endParaRPr lang="en-US" dirty="0"/>
          </a:p>
          <a:p>
            <a:r>
              <a:rPr lang="en-US" dirty="0"/>
              <a:t>Can this also account for transition from reach to grasp?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480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503E2D-63CA-4B90-9F0B-33845AD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Single rotational plane during reaching</a:t>
            </a:r>
          </a:p>
          <a:p>
            <a:pPr lvl="1"/>
            <a:r>
              <a:rPr lang="en-US" dirty="0"/>
              <a:t>Captures gradual transition from preparation to movement</a:t>
            </a:r>
          </a:p>
          <a:p>
            <a:pPr lvl="1"/>
            <a:r>
              <a:rPr lang="en-US" dirty="0"/>
              <a:t>Applies across multiple reaching contexts</a:t>
            </a:r>
          </a:p>
          <a:p>
            <a:endParaRPr lang="en-US" dirty="0"/>
          </a:p>
          <a:p>
            <a:r>
              <a:rPr lang="en-US" dirty="0"/>
              <a:t>Can this also account for transition from reach to grasp?</a:t>
            </a:r>
          </a:p>
          <a:p>
            <a:pPr lvl="1"/>
            <a:r>
              <a:rPr lang="en-US" b="1" dirty="0"/>
              <a:t>No</a:t>
            </a:r>
            <a:r>
              <a:rPr lang="en-US" dirty="0"/>
              <a:t>: one plane cannot explain it all</a:t>
            </a:r>
          </a:p>
        </p:txBody>
      </p:sp>
    </p:spTree>
    <p:extLst>
      <p:ext uri="{BB962C8B-B14F-4D97-AF65-F5344CB8AC3E}">
        <p14:creationId xmlns:p14="http://schemas.microsoft.com/office/powerpoint/2010/main" val="300682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, separates </a:t>
            </a:r>
            <a:r>
              <a:rPr lang="de-DE" dirty="0" err="1"/>
              <a:t>reach</a:t>
            </a:r>
            <a:r>
              <a:rPr lang="de-DE" dirty="0"/>
              <a:t> &amp; </a:t>
            </a:r>
            <a:r>
              <a:rPr lang="de-DE" dirty="0" err="1"/>
              <a:t>grasp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Could there be a distinction at the population level?</a:t>
            </a:r>
          </a:p>
          <a:p>
            <a:r>
              <a:rPr lang="en-US" dirty="0"/>
              <a:t>If so, what might the nature of this distinction be?</a:t>
            </a:r>
          </a:p>
          <a:p>
            <a:pPr lvl="1"/>
            <a:r>
              <a:rPr lang="en-US" dirty="0"/>
              <a:t>Object-vs-location dichotomy?</a:t>
            </a:r>
          </a:p>
          <a:p>
            <a:pPr lvl="1"/>
            <a:r>
              <a:rPr lang="en-US" dirty="0"/>
              <a:t>Early-vs-late dichotomy?</a:t>
            </a:r>
          </a:p>
          <a:p>
            <a:pPr lvl="1"/>
            <a:r>
              <a:rPr lang="en-US" dirty="0"/>
              <a:t>No dichotomy at all?</a:t>
            </a:r>
          </a:p>
          <a:p>
            <a:r>
              <a:rPr lang="en-US" dirty="0"/>
              <a:t>What fraction of activity is location-, object-, or even task-modulated?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0306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C5E0-56D1-4B97-9CE1-C07CB14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74BD-C1CE-41B7-8D3D-61F4F84A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078F4-E63E-4AA0-B8D1-966A19A57BCF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074CA-6290-4C32-A21A-7F962C43FAEB}"/>
              </a:ext>
            </a:extLst>
          </p:cNvPr>
          <p:cNvSpPr txBox="1"/>
          <p:nvPr/>
        </p:nvSpPr>
        <p:spPr>
          <a:xfrm>
            <a:off x="6372200" y="6510098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Rouse &amp; </a:t>
            </a:r>
            <a:r>
              <a:rPr lang="en-US" sz="1200" dirty="0" err="1"/>
              <a:t>Schieber</a:t>
            </a:r>
            <a:r>
              <a:rPr lang="en-US" sz="1200" dirty="0"/>
              <a:t> 2018 </a:t>
            </a:r>
            <a:r>
              <a:rPr lang="en-US" sz="1200" i="1" dirty="0"/>
              <a:t>Cell Reports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503E2D-63CA-4B90-9F0B-33845ADB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05" y="1495325"/>
            <a:ext cx="7345362" cy="4525963"/>
          </a:xfrm>
        </p:spPr>
        <p:txBody>
          <a:bodyPr/>
          <a:lstStyle/>
          <a:p>
            <a:r>
              <a:rPr lang="en-US" dirty="0"/>
              <a:t>Single rotational plane during reaching</a:t>
            </a:r>
          </a:p>
          <a:p>
            <a:pPr lvl="1"/>
            <a:r>
              <a:rPr lang="en-US" dirty="0"/>
              <a:t>Captures gradual transition from preparation to movement</a:t>
            </a:r>
          </a:p>
          <a:p>
            <a:pPr lvl="1"/>
            <a:r>
              <a:rPr lang="en-US" dirty="0"/>
              <a:t>Applies across multiple reaching contexts</a:t>
            </a:r>
          </a:p>
          <a:p>
            <a:endParaRPr lang="en-US" dirty="0"/>
          </a:p>
          <a:p>
            <a:r>
              <a:rPr lang="en-US" dirty="0"/>
              <a:t>Can this also account for transition from reach to grasp?</a:t>
            </a:r>
          </a:p>
          <a:p>
            <a:pPr lvl="1"/>
            <a:r>
              <a:rPr lang="en-US" b="1" dirty="0"/>
              <a:t>No</a:t>
            </a:r>
            <a:r>
              <a:rPr lang="en-US" dirty="0"/>
              <a:t>: one plane cannot explain it all</a:t>
            </a:r>
          </a:p>
          <a:p>
            <a:pPr lvl="1"/>
            <a:r>
              <a:rPr lang="en-US" dirty="0"/>
              <a:t>Rotations occupy different dimensions depending on the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86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9099-EECA-47F1-B290-3CB33F2AA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07639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36246329"/>
      </p:ext>
    </p:extLst>
  </p:cSld>
  <p:clrMapOvr>
    <a:masterClrMapping/>
  </p:clrMapOvr>
</p:sld>
</file>

<file path=ppt/theme/theme1.xml><?xml version="1.0" encoding="utf-8"?>
<a:theme xmlns:a="http://schemas.openxmlformats.org/drawingml/2006/main" name="DPZ">
  <a:themeElements>
    <a:clrScheme name="1_Master_Standar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aster_Stand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001E46"/>
          </a:buClr>
          <a:buSzTx/>
          <a:buFont typeface="Wingdings" pitchFamily="2" charset="2"/>
          <a:buNone/>
          <a:tabLst>
            <a:tab pos="1708150" algn="l"/>
          </a:tabLst>
          <a:defRPr kumimoji="0" lang="de-DE" sz="1800" b="0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001E46"/>
          </a:buClr>
          <a:buSzTx/>
          <a:buFont typeface="Wingdings" pitchFamily="2" charset="2"/>
          <a:buNone/>
          <a:tabLst>
            <a:tab pos="1708150" algn="l"/>
          </a:tabLst>
          <a:defRPr kumimoji="0" lang="de-DE" sz="1800" b="0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aster_Standar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_Standar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_Standar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~9393935</Template>
  <TotalTime>589</TotalTime>
  <Words>2003</Words>
  <Application>Microsoft Office PowerPoint</Application>
  <PresentationFormat>On-screen Show (4:3)</PresentationFormat>
  <Paragraphs>528</Paragraphs>
  <Slides>81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Cambria Math</vt:lpstr>
      <vt:lpstr>Wingdings</vt:lpstr>
      <vt:lpstr>DPZ</vt:lpstr>
      <vt:lpstr>PowerPoint Presentation</vt:lpstr>
      <vt:lpstr>Introduction</vt:lpstr>
      <vt:lpstr>Reach-to-grasp behavior: distinct phases</vt:lpstr>
      <vt:lpstr>Coupling between arm and hand</vt:lpstr>
      <vt:lpstr>Control of reach-to-grasp: distinct pathways</vt:lpstr>
      <vt:lpstr>Mixed information along these pathways</vt:lpstr>
      <vt:lpstr>Mixed information in M1</vt:lpstr>
      <vt:lpstr>What, then, separates reach &amp; grasp?</vt:lpstr>
      <vt:lpstr>Methods</vt:lpstr>
      <vt:lpstr>Experiment</vt:lpstr>
      <vt:lpstr>Experiment</vt:lpstr>
      <vt:lpstr>Experiment</vt:lpstr>
      <vt:lpstr>Monkey “Bop-It”</vt:lpstr>
      <vt:lpstr>Trial Structure</vt:lpstr>
      <vt:lpstr>Trial Structure</vt:lpstr>
      <vt:lpstr>Trial Structure</vt:lpstr>
      <vt:lpstr>Trial Structure</vt:lpstr>
      <vt:lpstr>Trial Structure</vt:lpstr>
      <vt:lpstr>Trial Structure</vt:lpstr>
      <vt:lpstr>FMA Neural Recordings</vt:lpstr>
      <vt:lpstr>Analysis &amp; Results</vt:lpstr>
      <vt:lpstr>Typical neuron: mixed object-location effects</vt:lpstr>
      <vt:lpstr>Typical neuron: mixed object-location effects</vt:lpstr>
      <vt:lpstr>Typical neuron: mixed object-location effects</vt:lpstr>
      <vt:lpstr>Most neurons have mixed “tuning”</vt:lpstr>
      <vt:lpstr>Variance Partitioning</vt:lpstr>
      <vt:lpstr>Variance Partitioning</vt:lpstr>
      <vt:lpstr>Variance Partitioning</vt:lpstr>
      <vt:lpstr>Variance Partitioning</vt:lpstr>
      <vt:lpstr>Variance Partitioning</vt:lpstr>
      <vt:lpstr>Variance of each component over time</vt:lpstr>
      <vt:lpstr>Variance of each component over time</vt:lpstr>
      <vt:lpstr>Overlap between subspaces</vt:lpstr>
      <vt:lpstr>Overlap between subspaces quantified</vt:lpstr>
      <vt:lpstr>Overlap between subspaces quantified</vt:lpstr>
      <vt:lpstr>Overlap between subspaces quantified</vt:lpstr>
      <vt:lpstr>Overlap between subspaces quantified</vt:lpstr>
      <vt:lpstr>Overlap between subspaces quantified</vt:lpstr>
      <vt:lpstr>Overlap between subspaces quantified</vt:lpstr>
      <vt:lpstr>Overlap between subspaces quantified</vt:lpstr>
      <vt:lpstr>Projections onto GT subspace</vt:lpstr>
      <vt:lpstr>Projections onto LO subspace</vt:lpstr>
      <vt:lpstr>Projections onto LO subspace</vt:lpstr>
      <vt:lpstr>Separate PCA for different alignments</vt:lpstr>
      <vt:lpstr>Separate PCA for different alignments</vt:lpstr>
      <vt:lpstr>Even more time-specific PCA!</vt:lpstr>
      <vt:lpstr>Even more time-specific PCA!</vt:lpstr>
      <vt:lpstr>Even more time-specific PCA!</vt:lpstr>
      <vt:lpstr>Even more time-specific PCA!</vt:lpstr>
      <vt:lpstr>Even more time-specific PCA!</vt:lpstr>
      <vt:lpstr>Even more time-specific PCA!</vt:lpstr>
      <vt:lpstr>Even more time-specific PCA!</vt:lpstr>
      <vt:lpstr>Even more time-specific PCA!</vt:lpstr>
      <vt:lpstr>Even more time-specific PCA!</vt:lpstr>
      <vt:lpstr>Even more time-specific PCA!</vt:lpstr>
      <vt:lpstr>Even more time-specific PCA!</vt:lpstr>
      <vt:lpstr>Even more time-specific PCA!</vt:lpstr>
      <vt:lpstr>Even more time-specific PCA!</vt:lpstr>
      <vt:lpstr>Overlap between time-specific PCAs</vt:lpstr>
      <vt:lpstr>Overlap between time-specific PCAs</vt:lpstr>
      <vt:lpstr>Overlap between time-specific PCAs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Epilogue</vt:lpstr>
      <vt:lpstr>Rotational dynamics?</vt:lpstr>
      <vt:lpstr>Rotational dynamics?</vt:lpstr>
      <vt:lpstr>Rotational dynamics?</vt:lpstr>
      <vt:lpstr>Rotational dynamics?</vt:lpstr>
      <vt:lpstr>Rotational dynamics?</vt:lpstr>
      <vt:lpstr>Rotational dynamics?</vt:lpstr>
      <vt:lpstr>Rotational dynamics?</vt:lpstr>
      <vt:lpstr>Rotational dynamics?</vt:lpstr>
      <vt:lpstr>Rotational dynamics?</vt:lpstr>
      <vt:lpstr>Rotational dynamics?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GlaweM</dc:creator>
  <cp:lastModifiedBy>James Goodman</cp:lastModifiedBy>
  <cp:revision>84</cp:revision>
  <dcterms:created xsi:type="dcterms:W3CDTF">2012-10-16T10:22:04Z</dcterms:created>
  <dcterms:modified xsi:type="dcterms:W3CDTF">2021-11-13T21:48:01Z</dcterms:modified>
</cp:coreProperties>
</file>